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501" y="165329"/>
            <a:ext cx="8762997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5922" y="2395446"/>
            <a:ext cx="9486265" cy="278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518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Neposredno</a:t>
            </a:r>
            <a:r>
              <a:rPr spc="-55" dirty="0"/>
              <a:t> </a:t>
            </a:r>
            <a:r>
              <a:rPr dirty="0"/>
              <a:t>sudjelovanje</a:t>
            </a:r>
            <a:r>
              <a:rPr spc="-30" dirty="0"/>
              <a:t> </a:t>
            </a:r>
            <a:r>
              <a:rPr dirty="0"/>
              <a:t>građana</a:t>
            </a:r>
            <a:r>
              <a:rPr spc="-30" dirty="0"/>
              <a:t> </a:t>
            </a:r>
            <a:r>
              <a:rPr spc="-50" dirty="0"/>
              <a:t>u </a:t>
            </a:r>
            <a:r>
              <a:rPr spc="-10" dirty="0"/>
              <a:t>odlučivanju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4" y="1981961"/>
            <a:ext cx="8765540" cy="232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7663180" algn="l"/>
              </a:tabLst>
            </a:pPr>
            <a:r>
              <a:rPr sz="1800" dirty="0">
                <a:latin typeface="Arial"/>
                <a:cs typeface="Arial"/>
              </a:rPr>
              <a:t>Oblici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neposrednog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sudjelovanja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odlučivanju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izjašnjavanja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građana</a:t>
            </a:r>
            <a:r>
              <a:rPr sz="1800" dirty="0">
                <a:latin typeface="Arial"/>
                <a:cs typeface="Arial"/>
              </a:rPr>
              <a:t>	o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lokalnim </a:t>
            </a:r>
            <a:r>
              <a:rPr sz="1800" dirty="0">
                <a:latin typeface="Arial"/>
                <a:cs typeface="Arial"/>
              </a:rPr>
              <a:t>poslovima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samoupravnog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djelokruga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Zagreba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jesu: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lokalni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referendum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savjetodavni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referendum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zborovi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građana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predstavke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pritužbe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građana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prijedlozi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peticije</a:t>
            </a:r>
            <a:r>
              <a:rPr sz="1800" spc="-10" dirty="0">
                <a:latin typeface="Arial"/>
                <a:cs typeface="Arial"/>
              </a:rPr>
              <a:t> građana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518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Neposredno</a:t>
            </a:r>
            <a:r>
              <a:rPr spc="-55" dirty="0"/>
              <a:t> </a:t>
            </a:r>
            <a:r>
              <a:rPr dirty="0"/>
              <a:t>sudjelovanje</a:t>
            </a:r>
            <a:r>
              <a:rPr spc="-30" dirty="0"/>
              <a:t> </a:t>
            </a:r>
            <a:r>
              <a:rPr dirty="0"/>
              <a:t>građana</a:t>
            </a:r>
            <a:r>
              <a:rPr spc="-30" dirty="0"/>
              <a:t> </a:t>
            </a:r>
            <a:r>
              <a:rPr spc="-50" dirty="0"/>
              <a:t>u </a:t>
            </a:r>
            <a:r>
              <a:rPr spc="-10" dirty="0"/>
              <a:t>odlučivanju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4" y="1631442"/>
            <a:ext cx="8766175" cy="287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1700" b="1" dirty="0">
                <a:latin typeface="Arial"/>
                <a:cs typeface="Arial"/>
              </a:rPr>
              <a:t>lokalni </a:t>
            </a:r>
            <a:r>
              <a:rPr sz="1700" b="1" spc="-10" dirty="0">
                <a:latin typeface="Arial"/>
                <a:cs typeface="Arial"/>
              </a:rPr>
              <a:t>referendum</a:t>
            </a:r>
            <a:endParaRPr sz="1700">
              <a:latin typeface="Arial"/>
              <a:cs typeface="Arial"/>
            </a:endParaRPr>
          </a:p>
          <a:p>
            <a:pPr marL="464820" marR="5080" lvl="1" indent="-228600" algn="just">
              <a:lnSpc>
                <a:spcPct val="100000"/>
              </a:lnSpc>
              <a:buFont typeface="Wingdings"/>
              <a:buChar char=""/>
              <a:tabLst>
                <a:tab pos="465455" algn="l"/>
              </a:tabLst>
            </a:pPr>
            <a:r>
              <a:rPr sz="1700" dirty="0">
                <a:latin typeface="Arial"/>
                <a:cs typeface="Arial"/>
              </a:rPr>
              <a:t>raspisuje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ga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Gradska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skupština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1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svakom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pitanju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iz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samoupravnog</a:t>
            </a:r>
            <a:r>
              <a:rPr sz="1700" spc="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djelokruga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Grada </a:t>
            </a:r>
            <a:r>
              <a:rPr sz="1700" dirty="0">
                <a:latin typeface="Arial"/>
                <a:cs typeface="Arial"/>
              </a:rPr>
              <a:t>Zagreba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koje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</a:t>
            </a:r>
            <a:r>
              <a:rPr sz="1700" spc="1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posebnog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neposrednog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interesa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</a:t>
            </a:r>
            <a:r>
              <a:rPr sz="1700" spc="1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razvoj</a:t>
            </a:r>
            <a:r>
              <a:rPr sz="1700" spc="1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Grada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Zagreba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ili</a:t>
            </a:r>
            <a:r>
              <a:rPr sz="1700" spc="1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za </a:t>
            </a:r>
            <a:r>
              <a:rPr sz="1700" dirty="0">
                <a:latin typeface="Arial"/>
                <a:cs typeface="Arial"/>
              </a:rPr>
              <a:t>građane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Grada Zagreba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kojem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skupština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pravo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donositi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odluke</a:t>
            </a:r>
            <a:endParaRPr sz="1700">
              <a:latin typeface="Arial"/>
              <a:cs typeface="Arial"/>
            </a:endParaRPr>
          </a:p>
          <a:p>
            <a:pPr marL="464820" marR="5080" lvl="1" indent="-228600" algn="just">
              <a:lnSpc>
                <a:spcPct val="100000"/>
              </a:lnSpc>
              <a:buFont typeface="Wingdings"/>
              <a:buChar char=""/>
              <a:tabLst>
                <a:tab pos="465455" algn="l"/>
              </a:tabLst>
            </a:pPr>
            <a:r>
              <a:rPr sz="1700" dirty="0">
                <a:latin typeface="Arial"/>
                <a:cs typeface="Arial"/>
              </a:rPr>
              <a:t>predlaže</a:t>
            </a:r>
            <a:r>
              <a:rPr sz="1700" spc="3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ga</a:t>
            </a:r>
            <a:r>
              <a:rPr sz="1700" spc="3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20%</a:t>
            </a:r>
            <a:r>
              <a:rPr sz="1700" spc="3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</a:t>
            </a:r>
            <a:r>
              <a:rPr sz="1700" spc="3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ukupnog</a:t>
            </a:r>
            <a:r>
              <a:rPr sz="1700" spc="3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broja</a:t>
            </a:r>
            <a:r>
              <a:rPr sz="1700" spc="3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birača</a:t>
            </a:r>
            <a:r>
              <a:rPr sz="1700" spc="3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3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Gradu</a:t>
            </a:r>
            <a:r>
              <a:rPr sz="1700" spc="3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Zagrebu</a:t>
            </a:r>
            <a:r>
              <a:rPr sz="1700" spc="3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(ostali:</a:t>
            </a:r>
            <a:r>
              <a:rPr sz="1700" spc="3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jedna</a:t>
            </a:r>
            <a:r>
              <a:rPr sz="1700" spc="3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trećina </a:t>
            </a:r>
            <a:r>
              <a:rPr sz="1700" dirty="0">
                <a:latin typeface="Arial"/>
                <a:cs typeface="Arial"/>
              </a:rPr>
              <a:t>gradskih</a:t>
            </a:r>
            <a:r>
              <a:rPr sz="1700" spc="2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zastupnika,</a:t>
            </a:r>
            <a:r>
              <a:rPr sz="1700" spc="20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gradonačelnik,</a:t>
            </a:r>
            <a:r>
              <a:rPr sz="1700" spc="2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većina</a:t>
            </a:r>
            <a:r>
              <a:rPr sz="1700" spc="20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vijeća</a:t>
            </a:r>
            <a:r>
              <a:rPr sz="1700" spc="20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mjesnih</a:t>
            </a:r>
            <a:r>
              <a:rPr sz="1700" spc="2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odbora</a:t>
            </a:r>
            <a:r>
              <a:rPr sz="1700" spc="2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odnosno</a:t>
            </a:r>
            <a:r>
              <a:rPr sz="1700" spc="2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gradskih četvrti)</a:t>
            </a:r>
            <a:endParaRPr sz="1700">
              <a:latin typeface="Arial"/>
              <a:cs typeface="Arial"/>
            </a:endParaRPr>
          </a:p>
          <a:p>
            <a:pPr marL="464820" lvl="1" indent="-229235" algn="just">
              <a:lnSpc>
                <a:spcPct val="100000"/>
              </a:lnSpc>
              <a:buFont typeface="Wingdings"/>
              <a:buChar char=""/>
              <a:tabLst>
                <a:tab pos="465455" algn="l"/>
              </a:tabLst>
            </a:pPr>
            <a:r>
              <a:rPr sz="1700" dirty="0">
                <a:latin typeface="Arial"/>
                <a:cs typeface="Arial"/>
              </a:rPr>
              <a:t>odluka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donesena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lokalnom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referendumu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obvezatna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Gradsku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skupštinu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75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700" b="1" dirty="0">
                <a:latin typeface="Arial"/>
                <a:cs typeface="Arial"/>
              </a:rPr>
              <a:t>savjetodavni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referendum</a:t>
            </a:r>
            <a:endParaRPr sz="1700">
              <a:latin typeface="Arial"/>
              <a:cs typeface="Arial"/>
            </a:endParaRPr>
          </a:p>
          <a:p>
            <a:pPr marL="464820" lvl="1" indent="-229235" algn="just">
              <a:lnSpc>
                <a:spcPct val="100000"/>
              </a:lnSpc>
              <a:buFont typeface="Wingdings"/>
              <a:buChar char=""/>
              <a:tabLst>
                <a:tab pos="465455" algn="l"/>
              </a:tabLst>
            </a:pPr>
            <a:r>
              <a:rPr sz="1700" dirty="0">
                <a:latin typeface="Arial"/>
                <a:cs typeface="Arial"/>
              </a:rPr>
              <a:t>raspisuje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skupština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pitanjima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iz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svog</a:t>
            </a:r>
            <a:r>
              <a:rPr sz="1700" spc="-10" dirty="0">
                <a:latin typeface="Arial"/>
                <a:cs typeface="Arial"/>
              </a:rPr>
              <a:t> djelokruga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1642" y="4481321"/>
            <a:ext cx="71450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  <a:tab pos="1051560" algn="l"/>
                <a:tab pos="2178050" algn="l"/>
                <a:tab pos="2592705" algn="l"/>
                <a:tab pos="4221480" algn="l"/>
                <a:tab pos="5623560" algn="l"/>
                <a:tab pos="6134100" algn="l"/>
              </a:tabLst>
            </a:pPr>
            <a:r>
              <a:rPr sz="1700" spc="-10" dirty="0">
                <a:latin typeface="Arial"/>
                <a:cs typeface="Arial"/>
              </a:rPr>
              <a:t>odluka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donesena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na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savjetodavnom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referendumu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0" dirty="0">
                <a:latin typeface="Arial"/>
                <a:cs typeface="Arial"/>
              </a:rPr>
              <a:t>nije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obvezatna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5315" y="4481321"/>
            <a:ext cx="12458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925" algn="l"/>
              </a:tabLst>
            </a:pPr>
            <a:r>
              <a:rPr sz="1700" spc="-25" dirty="0">
                <a:latin typeface="Arial"/>
                <a:cs typeface="Arial"/>
              </a:rPr>
              <a:t>za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Gradsku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7614" y="4740362"/>
            <a:ext cx="8766810" cy="18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skupštinu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L="240665" marR="508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700" b="1" dirty="0">
                <a:latin typeface="Arial"/>
                <a:cs typeface="Arial"/>
              </a:rPr>
              <a:t>zborovi</a:t>
            </a:r>
            <a:r>
              <a:rPr sz="1700" b="1" spc="40" dirty="0">
                <a:latin typeface="Arial"/>
                <a:cs typeface="Arial"/>
              </a:rPr>
              <a:t>  </a:t>
            </a:r>
            <a:r>
              <a:rPr sz="1700" b="1" dirty="0">
                <a:latin typeface="Arial"/>
                <a:cs typeface="Arial"/>
              </a:rPr>
              <a:t>građana</a:t>
            </a:r>
            <a:r>
              <a:rPr sz="1700" b="1" spc="4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4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sazivaju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se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radi</a:t>
            </a:r>
            <a:r>
              <a:rPr sz="1700" spc="4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izjašnjavanja</a:t>
            </a:r>
            <a:r>
              <a:rPr sz="1700" spc="4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građana</a:t>
            </a:r>
            <a:r>
              <a:rPr sz="1700" spc="4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5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pojedinim</a:t>
            </a:r>
            <a:r>
              <a:rPr sz="1700" spc="3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pitanjima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spc="-50" dirty="0">
                <a:latin typeface="Arial"/>
                <a:cs typeface="Arial"/>
              </a:rPr>
              <a:t>i </a:t>
            </a:r>
            <a:r>
              <a:rPr sz="1700" dirty="0">
                <a:latin typeface="Arial"/>
                <a:cs typeface="Arial"/>
              </a:rPr>
              <a:t>prijedlozima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iz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samoupravnog</a:t>
            </a:r>
            <a:r>
              <a:rPr sz="1700" spc="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djelokruga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Grada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Zagreba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raspravljanja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potrebama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i </a:t>
            </a:r>
            <a:r>
              <a:rPr sz="1700" dirty="0">
                <a:latin typeface="Arial"/>
                <a:cs typeface="Arial"/>
              </a:rPr>
              <a:t>interesima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građana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lokalnog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značenja</a:t>
            </a:r>
            <a:endParaRPr sz="1700">
              <a:latin typeface="Arial"/>
              <a:cs typeface="Arial"/>
            </a:endParaRPr>
          </a:p>
          <a:p>
            <a:pPr marL="464820" marR="5080" lvl="1" indent="-228600" algn="just">
              <a:lnSpc>
                <a:spcPct val="100000"/>
              </a:lnSpc>
              <a:buFont typeface="Wingdings"/>
              <a:buChar char=""/>
              <a:tabLst>
                <a:tab pos="465455" algn="l"/>
              </a:tabLst>
            </a:pPr>
            <a:r>
              <a:rPr sz="1700" dirty="0">
                <a:latin typeface="Arial"/>
                <a:cs typeface="Arial"/>
              </a:rPr>
              <a:t>saziva</a:t>
            </a:r>
            <a:r>
              <a:rPr sz="1700" spc="2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ih</a:t>
            </a:r>
            <a:r>
              <a:rPr sz="1700" spc="3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Gradska</a:t>
            </a:r>
            <a:r>
              <a:rPr sz="1700" spc="3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skupština,</a:t>
            </a:r>
            <a:r>
              <a:rPr sz="1700" spc="3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gradonačelnik,</a:t>
            </a:r>
            <a:r>
              <a:rPr sz="1700" spc="3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vijeća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gradskih</a:t>
            </a:r>
            <a:r>
              <a:rPr sz="1700" spc="3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četvrti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vijeća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mjesnih odbora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518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Neposredno</a:t>
            </a:r>
            <a:r>
              <a:rPr spc="-55" dirty="0"/>
              <a:t> </a:t>
            </a:r>
            <a:r>
              <a:rPr dirty="0"/>
              <a:t>sudjelovanje</a:t>
            </a:r>
            <a:r>
              <a:rPr spc="-30" dirty="0"/>
              <a:t> </a:t>
            </a:r>
            <a:r>
              <a:rPr dirty="0"/>
              <a:t>građana</a:t>
            </a:r>
            <a:r>
              <a:rPr spc="-30" dirty="0"/>
              <a:t> </a:t>
            </a:r>
            <a:r>
              <a:rPr spc="-50" dirty="0"/>
              <a:t>u </a:t>
            </a:r>
            <a:r>
              <a:rPr spc="-10" dirty="0"/>
              <a:t>odlučivanju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4" y="1890522"/>
            <a:ext cx="8767445" cy="2452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Arial"/>
                <a:cs typeface="Arial"/>
              </a:rPr>
              <a:t>predstavke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pritužbe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građana</a:t>
            </a:r>
            <a:endParaRPr sz="1700" dirty="0">
              <a:latin typeface="Arial"/>
              <a:cs typeface="Arial"/>
            </a:endParaRPr>
          </a:p>
          <a:p>
            <a:pPr marL="464820" marR="6350" lvl="1" indent="-228600">
              <a:lnSpc>
                <a:spcPct val="100000"/>
              </a:lnSpc>
              <a:buFont typeface="Wingdings"/>
              <a:buChar char=""/>
              <a:tabLst>
                <a:tab pos="465455" algn="l"/>
                <a:tab pos="1335405" algn="l"/>
                <a:tab pos="2025650" algn="l"/>
                <a:tab pos="3041650" algn="l"/>
                <a:tab pos="4250690" algn="l"/>
                <a:tab pos="5070475" algn="l"/>
                <a:tab pos="5821680" algn="l"/>
                <a:tab pos="6837045" algn="l"/>
                <a:tab pos="7862570" algn="l"/>
              </a:tabLst>
            </a:pPr>
            <a:r>
              <a:rPr sz="1700" spc="-10" dirty="0">
                <a:latin typeface="Arial"/>
                <a:cs typeface="Arial"/>
              </a:rPr>
              <a:t>građani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0" dirty="0">
                <a:latin typeface="Arial"/>
                <a:cs typeface="Arial"/>
              </a:rPr>
              <a:t>mogu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podnositi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predstavke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tijelima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Grada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Zagreba,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gradskim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upravnim </a:t>
            </a:r>
            <a:r>
              <a:rPr sz="1700" dirty="0">
                <a:latin typeface="Arial"/>
                <a:cs typeface="Arial"/>
              </a:rPr>
              <a:t>tijelima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tijelima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mjesne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samouprave</a:t>
            </a:r>
            <a:endParaRPr sz="17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700" b="1" dirty="0">
                <a:latin typeface="Arial"/>
                <a:cs typeface="Arial"/>
              </a:rPr>
              <a:t>prijedlozi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peticije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građana</a:t>
            </a:r>
            <a:endParaRPr sz="1700" dirty="0">
              <a:latin typeface="Arial"/>
              <a:cs typeface="Arial"/>
            </a:endParaRPr>
          </a:p>
          <a:p>
            <a:pPr marL="464820" marR="5080" lvl="1" indent="-228600" algn="just">
              <a:lnSpc>
                <a:spcPct val="100000"/>
              </a:lnSpc>
              <a:buFont typeface="Wingdings"/>
              <a:buChar char=""/>
              <a:tabLst>
                <a:tab pos="465455" algn="l"/>
              </a:tabLst>
            </a:pPr>
            <a:r>
              <a:rPr sz="1700" dirty="0">
                <a:latin typeface="Arial"/>
                <a:cs typeface="Arial"/>
              </a:rPr>
              <a:t>građani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imaju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pravo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Gradskoj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skupštini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predlagati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donošenje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općeg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akta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ili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rješavanje </a:t>
            </a:r>
            <a:r>
              <a:rPr sz="1700" dirty="0">
                <a:latin typeface="Arial"/>
                <a:cs typeface="Arial"/>
              </a:rPr>
              <a:t>određenog</a:t>
            </a:r>
            <a:r>
              <a:rPr sz="1700" spc="27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pitanja</a:t>
            </a:r>
            <a:r>
              <a:rPr sz="1700" spc="27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iz</a:t>
            </a:r>
            <a:r>
              <a:rPr sz="1700" spc="26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njezina</a:t>
            </a:r>
            <a:r>
              <a:rPr sz="1700" spc="27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djelokruga</a:t>
            </a:r>
            <a:r>
              <a:rPr sz="1700" spc="27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te</a:t>
            </a:r>
            <a:r>
              <a:rPr sz="1700" spc="26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podnositi</a:t>
            </a:r>
            <a:r>
              <a:rPr sz="1700" spc="27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peticije</a:t>
            </a:r>
            <a:r>
              <a:rPr sz="1700" spc="27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26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pitanjima</a:t>
            </a:r>
            <a:r>
              <a:rPr sz="1700" spc="270" dirty="0">
                <a:latin typeface="Arial"/>
                <a:cs typeface="Arial"/>
              </a:rPr>
              <a:t>  </a:t>
            </a:r>
            <a:r>
              <a:rPr sz="1700" spc="-25" dirty="0">
                <a:latin typeface="Arial"/>
                <a:cs typeface="Arial"/>
              </a:rPr>
              <a:t>iz </a:t>
            </a:r>
            <a:r>
              <a:rPr sz="1700" dirty="0">
                <a:latin typeface="Arial"/>
                <a:cs typeface="Arial"/>
              </a:rPr>
              <a:t>samoupravnog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djelokruga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Zagreba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lokalnog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značenja</a:t>
            </a:r>
            <a:endParaRPr sz="1700" dirty="0">
              <a:latin typeface="Arial"/>
              <a:cs typeface="Arial"/>
            </a:endParaRPr>
          </a:p>
          <a:p>
            <a:pPr marL="464820" lvl="1" indent="-229235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65455" algn="l"/>
              </a:tabLst>
            </a:pPr>
            <a:r>
              <a:rPr sz="1700" dirty="0">
                <a:latin typeface="Arial"/>
                <a:cs typeface="Arial"/>
              </a:rPr>
              <a:t>najmanje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deset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posto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birača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ukupnog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broja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birača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Gradu</a:t>
            </a:r>
            <a:r>
              <a:rPr sz="1700" spc="-10" dirty="0">
                <a:latin typeface="Arial"/>
                <a:cs typeface="Arial"/>
              </a:rPr>
              <a:t> Zagrebu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" y="51815"/>
            <a:ext cx="12007850" cy="6754495"/>
            <a:chOff x="67056" y="51815"/>
            <a:chExt cx="12007850" cy="675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20" y="359664"/>
              <a:ext cx="7621523" cy="57165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89148" y="355091"/>
              <a:ext cx="7630795" cy="5725795"/>
            </a:xfrm>
            <a:custGeom>
              <a:avLst/>
              <a:gdLst/>
              <a:ahLst/>
              <a:cxnLst/>
              <a:rect l="l" t="t" r="r" b="b"/>
              <a:pathLst>
                <a:path w="7630795" h="5725795">
                  <a:moveTo>
                    <a:pt x="0" y="0"/>
                  </a:moveTo>
                  <a:lnTo>
                    <a:pt x="7630668" y="0"/>
                  </a:lnTo>
                  <a:lnTo>
                    <a:pt x="7630668" y="5725668"/>
                  </a:lnTo>
                  <a:lnTo>
                    <a:pt x="0" y="572566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60959"/>
              <a:ext cx="3334511" cy="2209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628" y="56387"/>
              <a:ext cx="3343910" cy="2219325"/>
            </a:xfrm>
            <a:custGeom>
              <a:avLst/>
              <a:gdLst/>
              <a:ahLst/>
              <a:cxnLst/>
              <a:rect l="l" t="t" r="r" b="b"/>
              <a:pathLst>
                <a:path w="3343910" h="2219325">
                  <a:moveTo>
                    <a:pt x="0" y="0"/>
                  </a:moveTo>
                  <a:lnTo>
                    <a:pt x="3343655" y="0"/>
                  </a:lnTo>
                  <a:lnTo>
                    <a:pt x="3343655" y="2218944"/>
                  </a:lnTo>
                  <a:lnTo>
                    <a:pt x="0" y="22189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2324099"/>
              <a:ext cx="3334511" cy="2209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628" y="2319527"/>
              <a:ext cx="3343910" cy="2219325"/>
            </a:xfrm>
            <a:custGeom>
              <a:avLst/>
              <a:gdLst/>
              <a:ahLst/>
              <a:cxnLst/>
              <a:rect l="l" t="t" r="r" b="b"/>
              <a:pathLst>
                <a:path w="3343910" h="2219325">
                  <a:moveTo>
                    <a:pt x="0" y="0"/>
                  </a:moveTo>
                  <a:lnTo>
                    <a:pt x="3343655" y="0"/>
                  </a:lnTo>
                  <a:lnTo>
                    <a:pt x="3343655" y="2218944"/>
                  </a:lnTo>
                  <a:lnTo>
                    <a:pt x="0" y="22189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4587239"/>
              <a:ext cx="3334511" cy="22097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628" y="4582668"/>
              <a:ext cx="3343910" cy="2219325"/>
            </a:xfrm>
            <a:custGeom>
              <a:avLst/>
              <a:gdLst/>
              <a:ahLst/>
              <a:cxnLst/>
              <a:rect l="l" t="t" r="r" b="b"/>
              <a:pathLst>
                <a:path w="3343910" h="2219325">
                  <a:moveTo>
                    <a:pt x="0" y="0"/>
                  </a:moveTo>
                  <a:lnTo>
                    <a:pt x="3343655" y="0"/>
                  </a:lnTo>
                  <a:lnTo>
                    <a:pt x="3343655" y="2218943"/>
                  </a:lnTo>
                  <a:lnTo>
                    <a:pt x="0" y="221894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20" y="2653284"/>
              <a:ext cx="3332986" cy="41437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27948" y="2648711"/>
              <a:ext cx="3342640" cy="4152900"/>
            </a:xfrm>
            <a:custGeom>
              <a:avLst/>
              <a:gdLst/>
              <a:ahLst/>
              <a:cxnLst/>
              <a:rect l="l" t="t" r="r" b="b"/>
              <a:pathLst>
                <a:path w="3342640" h="4152900">
                  <a:moveTo>
                    <a:pt x="0" y="0"/>
                  </a:moveTo>
                  <a:lnTo>
                    <a:pt x="3342132" y="0"/>
                  </a:lnTo>
                  <a:lnTo>
                    <a:pt x="3342132" y="4152900"/>
                  </a:lnTo>
                  <a:lnTo>
                    <a:pt x="0" y="41529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dirty="0"/>
              <a:t>Informatizacija</a:t>
            </a:r>
            <a:r>
              <a:rPr spc="-60" dirty="0"/>
              <a:t> </a:t>
            </a:r>
            <a:r>
              <a:rPr dirty="0"/>
              <a:t>Gradske</a:t>
            </a:r>
            <a:r>
              <a:rPr spc="-25" dirty="0"/>
              <a:t> </a:t>
            </a:r>
            <a:r>
              <a:rPr spc="-10" dirty="0"/>
              <a:t>skupštine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1506809"/>
            <a:ext cx="8025765" cy="2479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aplikativni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sustav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"bez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papira"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web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stranica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skupštine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prijenos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YouTube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kanalu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skupštine)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omogućeno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praćenje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tijeka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mobilnom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uređaju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sustav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elektroničkog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glasovanja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prijave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rasprave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telekonferencijske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sjednice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objava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Službenog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glasnika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Zagreba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63567" y="4427220"/>
            <a:ext cx="3860800" cy="2178050"/>
            <a:chOff x="4163567" y="4427220"/>
            <a:chExt cx="3860800" cy="2178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2711" y="4436364"/>
              <a:ext cx="3842003" cy="21595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68139" y="4431792"/>
              <a:ext cx="3851275" cy="2169160"/>
            </a:xfrm>
            <a:custGeom>
              <a:avLst/>
              <a:gdLst/>
              <a:ahLst/>
              <a:cxnLst/>
              <a:rect l="l" t="t" r="r" b="b"/>
              <a:pathLst>
                <a:path w="3851275" h="2169159">
                  <a:moveTo>
                    <a:pt x="0" y="0"/>
                  </a:moveTo>
                  <a:lnTo>
                    <a:pt x="3851148" y="0"/>
                  </a:lnTo>
                  <a:lnTo>
                    <a:pt x="3851148" y="2168651"/>
                  </a:lnTo>
                  <a:lnTo>
                    <a:pt x="0" y="216865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6115" y="4427220"/>
            <a:ext cx="3860800" cy="2178050"/>
            <a:chOff x="166115" y="4427220"/>
            <a:chExt cx="3860800" cy="21780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" y="4436364"/>
              <a:ext cx="3842003" cy="21595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0687" y="4431792"/>
              <a:ext cx="3851275" cy="2169160"/>
            </a:xfrm>
            <a:custGeom>
              <a:avLst/>
              <a:gdLst/>
              <a:ahLst/>
              <a:cxnLst/>
              <a:rect l="l" t="t" r="r" b="b"/>
              <a:pathLst>
                <a:path w="3851275" h="2169159">
                  <a:moveTo>
                    <a:pt x="0" y="0"/>
                  </a:moveTo>
                  <a:lnTo>
                    <a:pt x="3851148" y="0"/>
                  </a:lnTo>
                  <a:lnTo>
                    <a:pt x="3851148" y="2168651"/>
                  </a:lnTo>
                  <a:lnTo>
                    <a:pt x="0" y="216865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162543" y="4427220"/>
            <a:ext cx="3876040" cy="2178050"/>
            <a:chOff x="8162543" y="4427220"/>
            <a:chExt cx="3876040" cy="21780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1687" y="4436364"/>
              <a:ext cx="3857243" cy="21594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67115" y="4431792"/>
              <a:ext cx="3866515" cy="2169160"/>
            </a:xfrm>
            <a:custGeom>
              <a:avLst/>
              <a:gdLst/>
              <a:ahLst/>
              <a:cxnLst/>
              <a:rect l="l" t="t" r="r" b="b"/>
              <a:pathLst>
                <a:path w="3866515" h="2169159">
                  <a:moveTo>
                    <a:pt x="0" y="0"/>
                  </a:moveTo>
                  <a:lnTo>
                    <a:pt x="3866387" y="0"/>
                  </a:lnTo>
                  <a:lnTo>
                    <a:pt x="3866387" y="2168651"/>
                  </a:lnTo>
                  <a:lnTo>
                    <a:pt x="0" y="216865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Predsjedništvo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2352549"/>
            <a:ext cx="7489190" cy="167289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0665" marR="198120" indent="-227965">
              <a:lnSpc>
                <a:spcPts val="1939"/>
              </a:lnSpc>
              <a:spcBef>
                <a:spcPts val="345"/>
              </a:spcBef>
              <a:buChar char="•"/>
              <a:tabLst>
                <a:tab pos="240665" algn="l"/>
                <a:tab pos="241300" algn="l"/>
              </a:tabLst>
            </a:pPr>
            <a:r>
              <a:rPr lang="hr-HR" sz="1800" dirty="0">
                <a:latin typeface="Arial"/>
                <a:cs typeface="Arial"/>
              </a:rPr>
              <a:t>savjetodavno tijelo predsjednika Gradske skupštine</a:t>
            </a:r>
          </a:p>
          <a:p>
            <a:pPr marL="240665" marR="198120" indent="-227965">
              <a:lnSpc>
                <a:spcPts val="1939"/>
              </a:lnSpc>
              <a:spcBef>
                <a:spcPts val="345"/>
              </a:spcBef>
              <a:buChar char="•"/>
              <a:tabLst>
                <a:tab pos="240665" algn="l"/>
                <a:tab pos="241300" algn="l"/>
              </a:tabLst>
            </a:pPr>
            <a:r>
              <a:rPr lang="hr-HR" sz="1800" dirty="0">
                <a:latin typeface="Arial"/>
                <a:cs typeface="Arial"/>
              </a:rPr>
              <a:t>čine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predsjednik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potpredsjednici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predsjednici </a:t>
            </a:r>
            <a:r>
              <a:rPr sz="1800" dirty="0">
                <a:latin typeface="Arial"/>
                <a:cs typeface="Arial"/>
              </a:rPr>
              <a:t>klubova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zastupnika</a:t>
            </a:r>
            <a:endParaRPr sz="1800" dirty="0">
              <a:latin typeface="Arial"/>
              <a:cs typeface="Arial"/>
            </a:endParaRPr>
          </a:p>
          <a:p>
            <a:pPr marL="240665" marR="5080" indent="-227965">
              <a:lnSpc>
                <a:spcPts val="1939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radu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sudjeluje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gradonačelnik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i/ili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njegovi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zamjenici,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pročelnik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Stručne </a:t>
            </a:r>
            <a:r>
              <a:rPr sz="1800" dirty="0">
                <a:latin typeface="Arial"/>
                <a:cs typeface="Arial"/>
              </a:rPr>
              <a:t>službe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pročelnik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Stručne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službe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lang="hr-HR" spc="-30" dirty="0">
                <a:latin typeface="Arial"/>
                <a:cs typeface="Arial"/>
              </a:rPr>
              <a:t>Gradske uprave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mogu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osobe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odluci</a:t>
            </a:r>
            <a:r>
              <a:rPr sz="1800" spc="-10" dirty="0">
                <a:latin typeface="Arial"/>
                <a:cs typeface="Arial"/>
              </a:rPr>
              <a:t> predsjednika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dirty="0"/>
              <a:t>Radna</a:t>
            </a:r>
            <a:r>
              <a:rPr spc="-25" dirty="0"/>
              <a:t> </a:t>
            </a:r>
            <a:r>
              <a:rPr spc="-10" dirty="0"/>
              <a:t>tijela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2276347"/>
            <a:ext cx="7856855" cy="33496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0665" marR="879475" indent="-227965">
              <a:lnSpc>
                <a:spcPct val="80000"/>
              </a:lnSpc>
              <a:spcBef>
                <a:spcPts val="5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hr-HR" spc="-50" dirty="0">
                <a:latin typeface="Arial"/>
                <a:cs typeface="Arial"/>
              </a:rPr>
              <a:t>19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radnih</a:t>
            </a:r>
            <a:r>
              <a:rPr lang="hr-HR" sz="1800" spc="-10" dirty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tijela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sastav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djelokrug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određen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Poslovnikom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aktom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spc="-10" dirty="0">
                <a:latin typeface="Arial"/>
                <a:cs typeface="Arial"/>
              </a:rPr>
              <a:t>osnivanju</a:t>
            </a:r>
            <a:endParaRPr sz="1800" dirty="0">
              <a:latin typeface="Arial"/>
              <a:cs typeface="Arial"/>
            </a:endParaRPr>
          </a:p>
          <a:p>
            <a:pPr marL="240665" marR="448945" indent="-227965">
              <a:lnSpc>
                <a:spcPct val="8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razmatraju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prijedloge akata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druga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pitanja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dnevnom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Gradske </a:t>
            </a:r>
            <a:r>
              <a:rPr sz="1800" dirty="0">
                <a:latin typeface="Arial"/>
                <a:cs typeface="Arial"/>
              </a:rPr>
              <a:t>skupštine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njima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daju</a:t>
            </a:r>
            <a:r>
              <a:rPr lang="hr-HR" sz="1800" spc="-15" dirty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mišljenja</a:t>
            </a:r>
            <a:r>
              <a:rPr lang="hr-HR"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prijedloge</a:t>
            </a:r>
            <a:endParaRPr sz="1800" dirty="0">
              <a:latin typeface="Arial"/>
              <a:cs typeface="Arial"/>
            </a:endParaRPr>
          </a:p>
          <a:p>
            <a:pPr marL="240665" marR="5080" indent="-227965">
              <a:lnSpc>
                <a:spcPts val="173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razmatraju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druga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pitanja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samoupravnog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djelokruga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Grada,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mogu </a:t>
            </a:r>
            <a:r>
              <a:rPr sz="1800" dirty="0">
                <a:latin typeface="Arial"/>
                <a:cs typeface="Arial"/>
              </a:rPr>
              <a:t>pokrenuti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pojedinim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pitanjima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predložiti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njima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sjednici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podnositi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Gradskoj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općih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drugih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svoga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djelokruga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rade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sjednicama</a:t>
            </a:r>
            <a:endParaRPr sz="1800" dirty="0">
              <a:latin typeface="Arial"/>
              <a:cs typeface="Arial"/>
            </a:endParaRPr>
          </a:p>
          <a:p>
            <a:pPr marL="240665" marR="19050" indent="-227965">
              <a:lnSpc>
                <a:spcPct val="8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predsjednik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radnog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tijela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saziva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sjednicu,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predlaže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dnevni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predsjedava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sjednicom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potpisuje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izvješća,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zaključke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druge</a:t>
            </a:r>
            <a:r>
              <a:rPr sz="1800" spc="-20" dirty="0">
                <a:latin typeface="Arial"/>
                <a:cs typeface="Arial"/>
              </a:rPr>
              <a:t> akte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sjednicama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nazoče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predstavnici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predlagatelja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dirty="0"/>
              <a:t>Klubovi</a:t>
            </a:r>
            <a:r>
              <a:rPr spc="-65" dirty="0"/>
              <a:t> </a:t>
            </a:r>
            <a:r>
              <a:rPr dirty="0"/>
              <a:t>gradskih</a:t>
            </a:r>
            <a:r>
              <a:rPr spc="-20" dirty="0"/>
              <a:t> </a:t>
            </a:r>
            <a:r>
              <a:rPr spc="-10" dirty="0"/>
              <a:t>zastupnika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2265680"/>
            <a:ext cx="5229860" cy="11474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osnivanje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kluba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obavijesti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promjenama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osiguravaju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prostorni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tehnički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uvjeti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-25" dirty="0">
                <a:latin typeface="Arial"/>
                <a:cs typeface="Arial"/>
              </a:rPr>
              <a:t> rad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dirty="0"/>
              <a:t>Postupak</a:t>
            </a:r>
            <a:r>
              <a:rPr spc="-15" dirty="0"/>
              <a:t> </a:t>
            </a:r>
            <a:r>
              <a:rPr dirty="0"/>
              <a:t>donošenja</a:t>
            </a:r>
            <a:r>
              <a:rPr spc="-50" dirty="0"/>
              <a:t> </a:t>
            </a:r>
            <a:r>
              <a:rPr spc="-10" dirty="0"/>
              <a:t>akata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2303019"/>
            <a:ext cx="8707120" cy="30276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pokreće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podnošenjem prijedloga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ovlaštenog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predlagatelja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podnosi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predsjedniku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skupštine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sadržaj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prijedloga -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popratni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dopis,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akta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obrazloženjem, ocjenu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potrebnih </a:t>
            </a:r>
            <a:r>
              <a:rPr sz="1800" dirty="0">
                <a:latin typeface="Arial"/>
                <a:cs typeface="Arial"/>
              </a:rPr>
              <a:t>sredstava,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procjenu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fiskalnog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učinka,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izvješće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provedenom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savjetovanju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 </a:t>
            </a:r>
            <a:r>
              <a:rPr sz="1800" dirty="0">
                <a:latin typeface="Arial"/>
                <a:cs typeface="Arial"/>
              </a:rPr>
              <a:t>javnošću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drugo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(npr.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popratna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dokumentacija)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prijedlog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upućuje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gradonačelniku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davanje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mišljenja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nije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predlagatelj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razmatraju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sjednicama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radnih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tijela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moguće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izmjene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dopune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obliku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amandmana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iznimno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moguće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podnošenje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hitnom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postupku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>
              <a:lnSpc>
                <a:spcPts val="5015"/>
              </a:lnSpc>
              <a:spcBef>
                <a:spcPts val="100"/>
              </a:spcBef>
            </a:pPr>
            <a:r>
              <a:rPr dirty="0"/>
              <a:t>Sjednice</a:t>
            </a:r>
            <a:r>
              <a:rPr spc="-35" dirty="0"/>
              <a:t> </a:t>
            </a:r>
            <a:r>
              <a:rPr dirty="0"/>
              <a:t>Gradske</a:t>
            </a:r>
            <a:r>
              <a:rPr spc="-5" dirty="0"/>
              <a:t> </a:t>
            </a:r>
            <a:r>
              <a:rPr spc="-10" dirty="0"/>
              <a:t>skupštine</a:t>
            </a:r>
          </a:p>
          <a:p>
            <a:pPr marL="805180">
              <a:lnSpc>
                <a:spcPts val="5015"/>
              </a:lnSpc>
            </a:pPr>
            <a:r>
              <a:rPr dirty="0"/>
              <a:t>-</a:t>
            </a:r>
            <a:r>
              <a:rPr spc="-20" dirty="0"/>
              <a:t> </a:t>
            </a:r>
            <a:r>
              <a:rPr dirty="0"/>
              <a:t>sazivanje</a:t>
            </a:r>
            <a:r>
              <a:rPr spc="-5" dirty="0"/>
              <a:t> </a:t>
            </a:r>
            <a:r>
              <a:rPr spc="-5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2013458"/>
            <a:ext cx="8758555" cy="399732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saziva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predsjednik Gradske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potrebi,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najmanje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jednom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mjeseca</a:t>
            </a:r>
            <a:endParaRPr sz="1800" dirty="0">
              <a:latin typeface="Arial"/>
              <a:cs typeface="Arial"/>
            </a:endParaRPr>
          </a:p>
          <a:p>
            <a:pPr marL="240665" marR="161925" indent="-227965">
              <a:lnSpc>
                <a:spcPts val="1939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mogu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sazivati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zahtjev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gradonačelnika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1/3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slučaju </a:t>
            </a:r>
            <a:r>
              <a:rPr sz="1800" dirty="0">
                <a:latin typeface="Arial"/>
                <a:cs typeface="Arial"/>
              </a:rPr>
              <a:t>nesazivanja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sjednice, saziva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gradonačelnik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niti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sazove,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saziva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ju </a:t>
            </a:r>
            <a:r>
              <a:rPr sz="1800" dirty="0">
                <a:latin typeface="Arial"/>
                <a:cs typeface="Arial"/>
              </a:rPr>
              <a:t>čelnik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središnjeg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tijela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državne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uprave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nadležan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lokalnu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područnu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(regionalnu) samoupravu)</a:t>
            </a:r>
            <a:endParaRPr sz="1800" dirty="0">
              <a:latin typeface="Arial"/>
              <a:cs typeface="Arial"/>
            </a:endParaRPr>
          </a:p>
          <a:p>
            <a:pPr marL="240665" marR="155575" indent="-227965">
              <a:lnSpc>
                <a:spcPts val="1939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poziv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dostavlja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najkasnije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12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održavanja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uz </a:t>
            </a:r>
            <a:r>
              <a:rPr sz="1800" dirty="0">
                <a:latin typeface="Arial"/>
                <a:cs typeface="Arial"/>
              </a:rPr>
              <a:t>iznimku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donošenja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proračuna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(20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dana),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mogući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kraći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rokovi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za </a:t>
            </a:r>
            <a:r>
              <a:rPr sz="1800" spc="-10" dirty="0">
                <a:latin typeface="Arial"/>
                <a:cs typeface="Arial"/>
              </a:rPr>
              <a:t>sazivanje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saziva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elektroničkim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putem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dnevni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predlaže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predsjednik 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koji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unosi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ovlaštenih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predlagatelja</a:t>
            </a:r>
            <a:endParaRPr sz="1800" dirty="0">
              <a:latin typeface="Arial"/>
              <a:cs typeface="Arial"/>
            </a:endParaRPr>
          </a:p>
          <a:p>
            <a:pPr marL="240665" marR="81915" indent="-228600">
              <a:lnSpc>
                <a:spcPts val="1939"/>
              </a:lnSpc>
              <a:spcBef>
                <a:spcPts val="10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web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stranici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dnevni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materijali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kojima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vodi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(zaštićeni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dio </a:t>
            </a:r>
            <a:r>
              <a:rPr sz="1800" spc="-20" dirty="0">
                <a:latin typeface="Arial"/>
                <a:cs typeface="Arial"/>
              </a:rPr>
              <a:t>web-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pristupom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zastupnicima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materijal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koji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sadrži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podatke</a:t>
            </a:r>
            <a:r>
              <a:rPr sz="1800" spc="-10" dirty="0">
                <a:latin typeface="Arial"/>
                <a:cs typeface="Arial"/>
              </a:rPr>
              <a:t> određenog </a:t>
            </a:r>
            <a:r>
              <a:rPr sz="1800" dirty="0">
                <a:latin typeface="Arial"/>
                <a:cs typeface="Arial"/>
              </a:rPr>
              <a:t>stupnja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tajnosti,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poslovnu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profesionalnu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tajnu,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odnosno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osobne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podatke)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42A602-C5C1-3BBD-7FBA-FAEEBBE1D30A}"/>
              </a:ext>
            </a:extLst>
          </p:cNvPr>
          <p:cNvSpPr txBox="1"/>
          <p:nvPr/>
        </p:nvSpPr>
        <p:spPr>
          <a:xfrm>
            <a:off x="1066800" y="3733800"/>
            <a:ext cx="10439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Edukacija studenata Fakulteta političkih znanosti</a:t>
            </a:r>
          </a:p>
          <a:p>
            <a:pPr marL="0" indent="0" algn="ctr">
              <a:buNone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6. studenoga 2023.</a:t>
            </a:r>
          </a:p>
          <a:p>
            <a:pPr marL="0" indent="0" algn="ctr">
              <a:buNone/>
            </a:pPr>
            <a:endParaRPr lang="hr-H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Joško Klisović, predsjednik Gradske skupštine Grada Zagreba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Mirjana Lichtner, pročelnica Stručne službe Gradske skupštine</a:t>
            </a:r>
          </a:p>
        </p:txBody>
      </p:sp>
    </p:spTree>
    <p:extLst>
      <p:ext uri="{BB962C8B-B14F-4D97-AF65-F5344CB8AC3E}">
        <p14:creationId xmlns:p14="http://schemas.microsoft.com/office/powerpoint/2010/main" val="224137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>
              <a:lnSpc>
                <a:spcPts val="5015"/>
              </a:lnSpc>
              <a:spcBef>
                <a:spcPts val="100"/>
              </a:spcBef>
            </a:pPr>
            <a:r>
              <a:rPr dirty="0"/>
              <a:t>Sjednice</a:t>
            </a:r>
            <a:r>
              <a:rPr spc="-35" dirty="0"/>
              <a:t> </a:t>
            </a:r>
            <a:r>
              <a:rPr dirty="0"/>
              <a:t>Gradske</a:t>
            </a:r>
            <a:r>
              <a:rPr spc="-5" dirty="0"/>
              <a:t> </a:t>
            </a:r>
            <a:r>
              <a:rPr spc="-10" dirty="0"/>
              <a:t>skupštine</a:t>
            </a:r>
          </a:p>
          <a:p>
            <a:pPr marL="805180">
              <a:lnSpc>
                <a:spcPts val="5015"/>
              </a:lnSpc>
            </a:pPr>
            <a:r>
              <a:rPr dirty="0"/>
              <a:t>-</a:t>
            </a:r>
            <a:r>
              <a:rPr spc="-15" dirty="0"/>
              <a:t> </a:t>
            </a:r>
            <a:r>
              <a:rPr dirty="0"/>
              <a:t>uvodni</a:t>
            </a:r>
            <a:r>
              <a:rPr spc="-30" dirty="0"/>
              <a:t> </a:t>
            </a:r>
            <a:r>
              <a:rPr dirty="0"/>
              <a:t>dio</a:t>
            </a:r>
            <a:r>
              <a:rPr spc="-30" dirty="0"/>
              <a:t> </a:t>
            </a:r>
            <a:r>
              <a:rPr spc="-5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2725928"/>
            <a:ext cx="8323580" cy="176783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utvrđivanje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nazočnosti,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odgoda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prekid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sjednice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mandatna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pitanja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prihvaćanje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zapisnika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prethodne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sjednice</a:t>
            </a:r>
            <a:endParaRPr sz="1800">
              <a:latin typeface="Arial"/>
              <a:cs typeface="Arial"/>
            </a:endParaRPr>
          </a:p>
          <a:p>
            <a:pPr marL="240665" marR="5080" indent="-227965">
              <a:lnSpc>
                <a:spcPts val="1939"/>
              </a:lnSpc>
              <a:spcBef>
                <a:spcPts val="10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utvrđivanje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dnevnog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(povlačenje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hitnost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postupka,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izostavljanje, </a:t>
            </a:r>
            <a:r>
              <a:rPr sz="1800" dirty="0">
                <a:latin typeface="Arial"/>
                <a:cs typeface="Arial"/>
              </a:rPr>
              <a:t>dopuna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izmjena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redoslijeda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razmatranja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pojedinih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prijedloga)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>
              <a:lnSpc>
                <a:spcPts val="5015"/>
              </a:lnSpc>
              <a:spcBef>
                <a:spcPts val="100"/>
              </a:spcBef>
            </a:pPr>
            <a:r>
              <a:rPr dirty="0"/>
              <a:t>Sjednice</a:t>
            </a:r>
            <a:r>
              <a:rPr spc="-35" dirty="0"/>
              <a:t> </a:t>
            </a:r>
            <a:r>
              <a:rPr dirty="0"/>
              <a:t>Gradske</a:t>
            </a:r>
            <a:r>
              <a:rPr spc="-5" dirty="0"/>
              <a:t> </a:t>
            </a:r>
            <a:r>
              <a:rPr spc="-10" dirty="0"/>
              <a:t>skupštine</a:t>
            </a:r>
          </a:p>
          <a:p>
            <a:pPr marL="805180">
              <a:lnSpc>
                <a:spcPts val="5015"/>
              </a:lnSpc>
            </a:pPr>
            <a:r>
              <a:rPr dirty="0"/>
              <a:t>-</a:t>
            </a:r>
            <a:r>
              <a:rPr spc="-25" dirty="0"/>
              <a:t> </a:t>
            </a:r>
            <a:r>
              <a:rPr dirty="0"/>
              <a:t>pitanja</a:t>
            </a:r>
            <a:r>
              <a:rPr spc="-35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prijedlozi</a:t>
            </a:r>
            <a:r>
              <a:rPr spc="-55" dirty="0"/>
              <a:t> </a:t>
            </a:r>
            <a:r>
              <a:rPr spc="-5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400" y="1600200"/>
            <a:ext cx="8671560" cy="4585871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lang="hr-HR" spc="-15" dirty="0">
                <a:latin typeface="Arial"/>
                <a:cs typeface="Arial"/>
              </a:rPr>
              <a:t>broj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lang="hr-HR" sz="1800" spc="-10" dirty="0">
                <a:latin typeface="Arial"/>
                <a:cs typeface="Arial"/>
              </a:rPr>
              <a:t>pitanja pojedinog kluba gradskih zastupnika ili zastupnika koji nisu članovi nijednog kluba razmjeran njihovom broju u odnosu na ukupan broj gradskih zastupnika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lang="hr-HR" dirty="0">
                <a:latin typeface="Arial"/>
                <a:cs typeface="Arial"/>
              </a:rPr>
              <a:t>p</a:t>
            </a:r>
            <a:r>
              <a:rPr lang="hr-HR" sz="1800" dirty="0">
                <a:latin typeface="Arial"/>
                <a:cs typeface="Arial"/>
              </a:rPr>
              <a:t>rijave za postavljanje pitanja podnose se osobno elektroničkom poštom najkasnije 24 sata prije zakazanog početka sjednice </a:t>
            </a: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lang="hr-HR" dirty="0">
                <a:latin typeface="Arial"/>
                <a:cs typeface="Arial"/>
              </a:rPr>
              <a:t>redoslijed postavljanja pitanja određuje se ždrijebom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pitanje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može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postaviti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usmeno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i/ili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pisanom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obliku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usmeno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može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postaviti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pitanje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trajanju od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minute</a:t>
            </a:r>
            <a:endParaRPr sz="1800" dirty="0">
              <a:latin typeface="Arial"/>
              <a:cs typeface="Arial"/>
            </a:endParaRPr>
          </a:p>
          <a:p>
            <a:pPr marL="240665" marR="385445" indent="-227965">
              <a:lnSpc>
                <a:spcPts val="1939"/>
              </a:lnSpc>
              <a:spcBef>
                <a:spcPts val="10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pitanje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može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postaviti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gradonačelniku,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pročelnicima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upravnih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tijela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i </a:t>
            </a:r>
            <a:r>
              <a:rPr sz="1800" dirty="0">
                <a:latin typeface="Arial"/>
                <a:cs typeface="Arial"/>
              </a:rPr>
              <a:t>upravama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trgovačkih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društava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kojima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Zagreb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većinski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udio</a:t>
            </a:r>
            <a:endParaRPr sz="1800" dirty="0">
              <a:latin typeface="Arial"/>
              <a:cs typeface="Arial"/>
            </a:endParaRPr>
          </a:p>
          <a:p>
            <a:pPr marL="240665" marR="5080" indent="-227965">
              <a:lnSpc>
                <a:spcPts val="1939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odgovor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daje,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pravilu,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istoj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trajanju od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2</a:t>
            </a:r>
            <a:r>
              <a:rPr lang="hr-HR" sz="1800" spc="-25" dirty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minute</a:t>
            </a:r>
            <a:r>
              <a:rPr lang="hr-HR"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dostavlja </a:t>
            </a:r>
            <a:r>
              <a:rPr sz="1800" spc="-50" dirty="0">
                <a:latin typeface="Arial"/>
                <a:cs typeface="Arial"/>
              </a:rPr>
              <a:t>u </a:t>
            </a:r>
            <a:r>
              <a:rPr sz="1800" dirty="0">
                <a:latin typeface="Arial"/>
                <a:cs typeface="Arial"/>
              </a:rPr>
              <a:t>pisanom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obliku 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roku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dana</a:t>
            </a:r>
            <a:endParaRPr sz="1800" dirty="0">
              <a:latin typeface="Arial"/>
              <a:cs typeface="Arial"/>
            </a:endParaRPr>
          </a:p>
          <a:p>
            <a:pPr marL="240665" marR="18415" indent="-227965">
              <a:lnSpc>
                <a:spcPts val="1939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traženje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daljnjeg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objašnjenja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slučaju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kada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nije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zadovoljan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odgovorom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u </a:t>
            </a:r>
            <a:r>
              <a:rPr sz="1800" dirty="0">
                <a:latin typeface="Arial"/>
                <a:cs typeface="Arial"/>
              </a:rPr>
              <a:t>trajanju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hr-HR" spc="-1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>
              <a:lnSpc>
                <a:spcPts val="5015"/>
              </a:lnSpc>
              <a:spcBef>
                <a:spcPts val="100"/>
              </a:spcBef>
            </a:pPr>
            <a:r>
              <a:rPr dirty="0"/>
              <a:t>Sjednice</a:t>
            </a:r>
            <a:r>
              <a:rPr spc="-35" dirty="0"/>
              <a:t> </a:t>
            </a:r>
            <a:r>
              <a:rPr dirty="0"/>
              <a:t>Gradske</a:t>
            </a:r>
            <a:r>
              <a:rPr spc="-5" dirty="0"/>
              <a:t> </a:t>
            </a:r>
            <a:r>
              <a:rPr spc="-10" dirty="0"/>
              <a:t>skupštine</a:t>
            </a:r>
          </a:p>
          <a:p>
            <a:pPr marL="805180">
              <a:lnSpc>
                <a:spcPts val="5015"/>
              </a:lnSpc>
            </a:pPr>
            <a:r>
              <a:rPr dirty="0"/>
              <a:t>-</a:t>
            </a:r>
            <a:r>
              <a:rPr spc="-25" dirty="0"/>
              <a:t> </a:t>
            </a:r>
            <a:r>
              <a:rPr dirty="0"/>
              <a:t>rasprava</a:t>
            </a:r>
            <a:r>
              <a:rPr spc="10" dirty="0"/>
              <a:t> </a:t>
            </a:r>
            <a:r>
              <a:rPr spc="-6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1957451"/>
            <a:ext cx="8712835" cy="428578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obrazlaganje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prijedloga -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izvjestitelji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radnih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tijela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minuta,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Savjet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mladih,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vijeća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četvrti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rasprava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kluba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 zastupnika -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pojedinačna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povreda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poslovnika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minuta</a:t>
            </a:r>
            <a:endParaRPr sz="1800" dirty="0">
              <a:latin typeface="Arial"/>
              <a:cs typeface="Arial"/>
            </a:endParaRPr>
          </a:p>
          <a:p>
            <a:pPr marL="240665" marR="5080" indent="-228600">
              <a:lnSpc>
                <a:spcPts val="1939"/>
              </a:lnSpc>
              <a:spcBef>
                <a:spcPts val="1040"/>
              </a:spcBef>
              <a:buChar char="•"/>
              <a:tabLst>
                <a:tab pos="240665" algn="l"/>
                <a:tab pos="241300" algn="l"/>
              </a:tabLst>
            </a:pPr>
            <a:r>
              <a:rPr lang="hr-HR" sz="1800" dirty="0">
                <a:latin typeface="Arial"/>
                <a:cs typeface="Arial"/>
              </a:rPr>
              <a:t>replika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lang="hr-HR" dirty="0">
                <a:latin typeface="Arial"/>
                <a:cs typeface="Arial"/>
              </a:rPr>
              <a:t>čim završi govor na čiji se navod replicira, jedanput na izlaganje istog govornika, najviše tri put pod jednom točkom dnevnog reda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neslaganje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replikom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 </a:t>
            </a:r>
            <a:r>
              <a:rPr sz="1800" spc="-10" dirty="0">
                <a:latin typeface="Arial"/>
                <a:cs typeface="Arial"/>
              </a:rPr>
              <a:t>minute</a:t>
            </a:r>
            <a:r>
              <a:rPr lang="hr-HR" sz="1800" spc="-10" dirty="0">
                <a:latin typeface="Arial"/>
                <a:cs typeface="Arial"/>
              </a:rPr>
              <a:t> za svako neslaganje s replikom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objašnjenja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tijekom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minute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objedinjavanje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rasprave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ograničenje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trajanja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govora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gubitak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prava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govora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>
              <a:lnSpc>
                <a:spcPts val="5015"/>
              </a:lnSpc>
              <a:spcBef>
                <a:spcPts val="100"/>
              </a:spcBef>
            </a:pPr>
            <a:r>
              <a:rPr dirty="0"/>
              <a:t>Sjednice</a:t>
            </a:r>
            <a:r>
              <a:rPr spc="-35" dirty="0"/>
              <a:t> </a:t>
            </a:r>
            <a:r>
              <a:rPr dirty="0"/>
              <a:t>Gradske</a:t>
            </a:r>
            <a:r>
              <a:rPr spc="-5" dirty="0"/>
              <a:t> </a:t>
            </a:r>
            <a:r>
              <a:rPr spc="-10" dirty="0"/>
              <a:t>skupštine</a:t>
            </a:r>
          </a:p>
          <a:p>
            <a:pPr marL="805180">
              <a:lnSpc>
                <a:spcPts val="5015"/>
              </a:lnSpc>
            </a:pPr>
            <a:r>
              <a:rPr dirty="0"/>
              <a:t>-</a:t>
            </a:r>
            <a:r>
              <a:rPr spc="-30" dirty="0"/>
              <a:t> </a:t>
            </a:r>
            <a:r>
              <a:rPr dirty="0"/>
              <a:t>odlučivanje</a:t>
            </a:r>
            <a:r>
              <a:rPr spc="-35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glasovanje</a:t>
            </a:r>
            <a:r>
              <a:rPr spc="-15" dirty="0"/>
              <a:t> </a:t>
            </a:r>
            <a:r>
              <a:rPr spc="-4130" dirty="0"/>
              <a:t>-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44611" y="4416552"/>
            <a:ext cx="4005579" cy="2251075"/>
            <a:chOff x="7944611" y="4416552"/>
            <a:chExt cx="4005579" cy="225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3756" y="4425696"/>
              <a:ext cx="3986783" cy="22326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49183" y="4421124"/>
              <a:ext cx="3996054" cy="2242185"/>
            </a:xfrm>
            <a:custGeom>
              <a:avLst/>
              <a:gdLst/>
              <a:ahLst/>
              <a:cxnLst/>
              <a:rect l="l" t="t" r="r" b="b"/>
              <a:pathLst>
                <a:path w="3996054" h="2242184">
                  <a:moveTo>
                    <a:pt x="0" y="0"/>
                  </a:moveTo>
                  <a:lnTo>
                    <a:pt x="3995928" y="0"/>
                  </a:lnTo>
                  <a:lnTo>
                    <a:pt x="3995928" y="2241804"/>
                  </a:lnTo>
                  <a:lnTo>
                    <a:pt x="0" y="224180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07612" y="1886967"/>
            <a:ext cx="8378825" cy="23234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0665" marR="397510" indent="-227965">
              <a:lnSpc>
                <a:spcPts val="1939"/>
              </a:lnSpc>
              <a:spcBef>
                <a:spcPts val="34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može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raspravljati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odlučivati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nazočna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većina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odlučuje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većinom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glasova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nazočnih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zastupnika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dijelu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akata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odlučuje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većinom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glasova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svih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2/3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većinom</a:t>
            </a:r>
            <a:endParaRPr sz="1800" dirty="0">
              <a:latin typeface="Arial"/>
              <a:cs typeface="Arial"/>
            </a:endParaRPr>
          </a:p>
          <a:p>
            <a:pPr marL="240665" marR="5080" indent="-227965">
              <a:lnSpc>
                <a:spcPts val="1939"/>
              </a:lnSpc>
              <a:spcBef>
                <a:spcPts val="10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glasovanje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javno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osim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odluči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glasuje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tajno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u </a:t>
            </a:r>
            <a:r>
              <a:rPr sz="1800" dirty="0">
                <a:latin typeface="Arial"/>
                <a:cs typeface="Arial"/>
              </a:rPr>
              <a:t>slučajevima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određenima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zakonom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glasuje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nakon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rasprave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najprije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glasuje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amandmanima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7612" y="4058286"/>
            <a:ext cx="5001260" cy="23876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Arial"/>
                <a:cs typeface="Arial"/>
              </a:rPr>
              <a:t>prijedlogu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cjelini</a:t>
            </a:r>
            <a:endParaRPr sz="1800" dirty="0">
              <a:latin typeface="Arial"/>
              <a:cs typeface="Arial"/>
            </a:endParaRPr>
          </a:p>
          <a:p>
            <a:pPr marL="240665" marR="5080" indent="-227965">
              <a:lnSpc>
                <a:spcPts val="1939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javno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glasuje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dizanjem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glasačkog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kartona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ili </a:t>
            </a:r>
            <a:r>
              <a:rPr sz="1800" dirty="0">
                <a:latin typeface="Arial"/>
                <a:cs typeface="Arial"/>
              </a:rPr>
              <a:t>poimenično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elektronički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tajno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glasovanje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zajedničko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glasovanje</a:t>
            </a:r>
            <a:endParaRPr sz="1800" dirty="0">
              <a:latin typeface="Arial"/>
              <a:cs typeface="Arial"/>
            </a:endParaRPr>
          </a:p>
          <a:p>
            <a:pPr marL="240665" marR="602615" indent="-227965">
              <a:lnSpc>
                <a:spcPts val="1939"/>
              </a:lnSpc>
              <a:spcBef>
                <a:spcPts val="10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utvrđivanje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rezultata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glasovanja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ispis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kontrolnom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ekranu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7600" y="227813"/>
            <a:ext cx="5577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Sjednice</a:t>
            </a:r>
            <a:r>
              <a:rPr sz="4000" spc="-170" dirty="0"/>
              <a:t> </a:t>
            </a:r>
            <a:r>
              <a:rPr sz="4000" dirty="0"/>
              <a:t>Gradske</a:t>
            </a:r>
            <a:r>
              <a:rPr sz="4000" spc="-165" dirty="0"/>
              <a:t> </a:t>
            </a:r>
            <a:r>
              <a:rPr sz="4000" spc="-10" dirty="0"/>
              <a:t>skupštine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167600" y="776412"/>
            <a:ext cx="9735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 Narrow"/>
                <a:cs typeface="Arial Narrow"/>
              </a:rPr>
              <a:t>-</a:t>
            </a:r>
            <a:r>
              <a:rPr sz="4000" b="1" spc="-135" dirty="0">
                <a:latin typeface="Arial Narrow"/>
                <a:cs typeface="Arial Narrow"/>
              </a:rPr>
              <a:t> </a:t>
            </a:r>
            <a:r>
              <a:rPr sz="4000" b="1" dirty="0">
                <a:latin typeface="Arial Narrow"/>
                <a:cs typeface="Arial Narrow"/>
              </a:rPr>
              <a:t>podnošenje</a:t>
            </a:r>
            <a:r>
              <a:rPr sz="4000" b="1" spc="-145" dirty="0">
                <a:latin typeface="Arial Narrow"/>
                <a:cs typeface="Arial Narrow"/>
              </a:rPr>
              <a:t> </a:t>
            </a:r>
            <a:r>
              <a:rPr sz="4000" b="1" dirty="0">
                <a:latin typeface="Arial Narrow"/>
                <a:cs typeface="Arial Narrow"/>
              </a:rPr>
              <a:t>prijedloga,</a:t>
            </a:r>
            <a:r>
              <a:rPr sz="4000" b="1" spc="-140" dirty="0">
                <a:latin typeface="Arial Narrow"/>
                <a:cs typeface="Arial Narrow"/>
              </a:rPr>
              <a:t> </a:t>
            </a:r>
            <a:r>
              <a:rPr sz="4000" b="1" dirty="0">
                <a:latin typeface="Arial Narrow"/>
                <a:cs typeface="Arial Narrow"/>
              </a:rPr>
              <a:t>odlučivanje</a:t>
            </a:r>
            <a:r>
              <a:rPr sz="4000" b="1" spc="-140" dirty="0">
                <a:latin typeface="Arial Narrow"/>
                <a:cs typeface="Arial Narrow"/>
              </a:rPr>
              <a:t> </a:t>
            </a:r>
            <a:r>
              <a:rPr sz="4000" b="1" dirty="0">
                <a:latin typeface="Arial Narrow"/>
                <a:cs typeface="Arial Narrow"/>
              </a:rPr>
              <a:t>i</a:t>
            </a:r>
            <a:r>
              <a:rPr sz="4000" b="1" spc="-114" dirty="0">
                <a:latin typeface="Arial Narrow"/>
                <a:cs typeface="Arial Narrow"/>
              </a:rPr>
              <a:t> </a:t>
            </a:r>
            <a:r>
              <a:rPr sz="4000" b="1" spc="-310" dirty="0">
                <a:latin typeface="Arial Narrow"/>
                <a:cs typeface="Arial Narrow"/>
              </a:rPr>
              <a:t>glasovanje</a:t>
            </a:r>
            <a:endParaRPr sz="4000">
              <a:latin typeface="Arial Narrow"/>
              <a:cs typeface="Arial Narrow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2322889-577B-BC27-6FA5-4773DA7B8B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152444"/>
              </p:ext>
            </p:extLst>
          </p:nvPr>
        </p:nvGraphicFramePr>
        <p:xfrm>
          <a:off x="2428875" y="1555750"/>
          <a:ext cx="8924926" cy="4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463">
                  <a:extLst>
                    <a:ext uri="{9D8B030D-6E8A-4147-A177-3AD203B41FA5}">
                      <a16:colId xmlns:a16="http://schemas.microsoft.com/office/drawing/2014/main" val="3280538602"/>
                    </a:ext>
                  </a:extLst>
                </a:gridCol>
                <a:gridCol w="4462463">
                  <a:extLst>
                    <a:ext uri="{9D8B030D-6E8A-4147-A177-3AD203B41FA5}">
                      <a16:colId xmlns:a16="http://schemas.microsoft.com/office/drawing/2014/main" val="1736794548"/>
                    </a:ext>
                  </a:extLst>
                </a:gridCol>
              </a:tblGrid>
              <a:tr h="64080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47 gradskih zastupnika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 Narrow" panose="020B0606020202030204" pitchFamily="34" charset="0"/>
                        </a:rPr>
                        <a:t>48 gradskih zastupnika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760451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1/3 - 16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1/3 - 16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34440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1/4 - 12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1/4 - 12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38379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1/5 -  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1/5 -  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490450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1/10 - 5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1/10 - 5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416093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većina glasova svih gradskih zastupnika - 24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većina glasova svih gradskih zastupnika - 25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1524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dvotrećinska većina glasova svih gradskih zastupnika - 32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 panose="020B0606020202030204" pitchFamily="34" charset="0"/>
                        </a:rPr>
                        <a:t>dvotrećinska većina glasova svih gradskih zastupnika - 32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6596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HVALA</a:t>
            </a:r>
            <a:r>
              <a:rPr spc="-185" dirty="0"/>
              <a:t> </a:t>
            </a:r>
            <a:r>
              <a:rPr dirty="0"/>
              <a:t>NA</a:t>
            </a:r>
            <a:r>
              <a:rPr spc="-170" dirty="0"/>
              <a:t> </a:t>
            </a:r>
            <a:r>
              <a:rPr spc="-10" dirty="0"/>
              <a:t>POZORNOSTI!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94532" y="1978151"/>
            <a:ext cx="6917690" cy="3892550"/>
            <a:chOff x="3494532" y="1978151"/>
            <a:chExt cx="6917690" cy="3892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3676" y="1987296"/>
              <a:ext cx="6899147" cy="38740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99104" y="1982723"/>
              <a:ext cx="6908800" cy="3883660"/>
            </a:xfrm>
            <a:custGeom>
              <a:avLst/>
              <a:gdLst/>
              <a:ahLst/>
              <a:cxnLst/>
              <a:rect l="l" t="t" r="r" b="b"/>
              <a:pathLst>
                <a:path w="6908800" h="3883660">
                  <a:moveTo>
                    <a:pt x="0" y="0"/>
                  </a:moveTo>
                  <a:lnTo>
                    <a:pt x="6908292" y="0"/>
                  </a:lnTo>
                  <a:lnTo>
                    <a:pt x="6908292" y="3883152"/>
                  </a:lnTo>
                  <a:lnTo>
                    <a:pt x="0" y="388315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44654" y="6161200"/>
            <a:ext cx="2415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http://skupstina.zagreb.hr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78EB-4011-F0BE-2630-C34C3CE87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</p:spPr>
        <p:txBody>
          <a:bodyPr/>
          <a:lstStyle/>
          <a:p>
            <a:pPr algn="ctr"/>
            <a:r>
              <a:rPr lang="hr-HR" sz="4400" dirty="0">
                <a:latin typeface="Arial Narrow" panose="020B0606020202030204" pitchFamily="34" charset="0"/>
              </a:rPr>
              <a:t>Hvala na pažnji!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0AA32-95E1-4C71-F2CD-9350C6D5D7B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707886"/>
          </a:xfrm>
        </p:spPr>
        <p:txBody>
          <a:bodyPr/>
          <a:lstStyle/>
          <a:p>
            <a:pPr algn="l"/>
            <a:endParaRPr lang="hr-HR" sz="2800" dirty="0">
              <a:latin typeface="Arial Narrow" panose="020B0606020202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039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539" y="38163"/>
            <a:ext cx="5123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Stara</a:t>
            </a:r>
            <a:r>
              <a:rPr spc="-20" dirty="0"/>
              <a:t> </a:t>
            </a:r>
            <a:r>
              <a:rPr dirty="0"/>
              <a:t>gradska</a:t>
            </a:r>
            <a:r>
              <a:rPr spc="-5" dirty="0"/>
              <a:t> </a:t>
            </a:r>
            <a:r>
              <a:rPr spc="-10" dirty="0"/>
              <a:t>vijećnica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4748" y="4370832"/>
            <a:ext cx="1937003" cy="24048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38448" y="885720"/>
            <a:ext cx="8704580" cy="3394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1439. -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Kuća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vijeća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Gradeca </a:t>
            </a:r>
            <a:r>
              <a:rPr sz="1700" spc="-10" dirty="0">
                <a:latin typeface="Arial"/>
                <a:cs typeface="Arial"/>
              </a:rPr>
              <a:t>zagrebačkog</a:t>
            </a:r>
            <a:endParaRPr sz="17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1614.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gradski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sudac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Jakov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Gasparini,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dograđivanjem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pretvara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-10" dirty="0">
                <a:latin typeface="Arial"/>
                <a:cs typeface="Arial"/>
              </a:rPr>
              <a:t> Vijećnicu</a:t>
            </a:r>
            <a:endParaRPr sz="17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1787.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Vijećnica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sastoji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od 8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soba,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kuhinje,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zatvora,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 dućana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podrum</a:t>
            </a:r>
            <a:endParaRPr sz="1700" dirty="0">
              <a:latin typeface="Arial"/>
              <a:cs typeface="Arial"/>
            </a:endParaRPr>
          </a:p>
          <a:p>
            <a:pPr marL="240665" marR="508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1832.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Zagrebački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trgovac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Kristofor</a:t>
            </a:r>
            <a:r>
              <a:rPr sz="1700" spc="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Stanković,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dobivši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glavni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zgoditak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</a:t>
            </a:r>
            <a:r>
              <a:rPr sz="1700" spc="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bečkoj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lutriji, </a:t>
            </a:r>
            <a:r>
              <a:rPr sz="1700" dirty="0">
                <a:latin typeface="Arial"/>
                <a:cs typeface="Arial"/>
              </a:rPr>
              <a:t>poklanja</a:t>
            </a:r>
            <a:r>
              <a:rPr sz="1700" spc="45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novac</a:t>
            </a:r>
            <a:r>
              <a:rPr sz="1700" spc="4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</a:t>
            </a:r>
            <a:r>
              <a:rPr sz="1700" spc="4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izgradnju</a:t>
            </a:r>
            <a:r>
              <a:rPr sz="1700" spc="4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kazališta</a:t>
            </a:r>
            <a:r>
              <a:rPr sz="1700" spc="4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</a:t>
            </a:r>
            <a:r>
              <a:rPr sz="1700" spc="4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48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suradnji</a:t>
            </a:r>
            <a:r>
              <a:rPr sz="1700" spc="4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</a:t>
            </a:r>
            <a:r>
              <a:rPr sz="1700" spc="4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gradskom</a:t>
            </a:r>
            <a:r>
              <a:rPr sz="1700" spc="45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upravom,</a:t>
            </a:r>
            <a:r>
              <a:rPr sz="1700" spc="4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kupuje </a:t>
            </a:r>
            <a:r>
              <a:rPr sz="1700" dirty="0">
                <a:latin typeface="Arial"/>
                <a:cs typeface="Arial"/>
              </a:rPr>
              <a:t>dodatne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dvije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parcele</a:t>
            </a:r>
            <a:r>
              <a:rPr sz="1700" spc="3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čime</a:t>
            </a:r>
            <a:r>
              <a:rPr sz="1700" spc="3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je</a:t>
            </a:r>
            <a:r>
              <a:rPr sz="1700" spc="3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osigurano</a:t>
            </a:r>
            <a:r>
              <a:rPr sz="1700" spc="4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dovoljno</a:t>
            </a:r>
            <a:r>
              <a:rPr sz="1700" spc="3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prostora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za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izgradnju</a:t>
            </a:r>
            <a:r>
              <a:rPr sz="1700" spc="40" dirty="0">
                <a:latin typeface="Arial"/>
                <a:cs typeface="Arial"/>
              </a:rPr>
              <a:t>  </a:t>
            </a:r>
            <a:r>
              <a:rPr sz="1700" spc="-10" dirty="0">
                <a:latin typeface="Arial"/>
                <a:cs typeface="Arial"/>
              </a:rPr>
              <a:t>kazališne zgrade.</a:t>
            </a:r>
            <a:endParaRPr sz="1700" dirty="0">
              <a:latin typeface="Arial"/>
              <a:cs typeface="Arial"/>
            </a:endParaRPr>
          </a:p>
          <a:p>
            <a:pPr marL="240665" marR="635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u</a:t>
            </a:r>
            <a:r>
              <a:rPr sz="1700" spc="4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kazalištu</a:t>
            </a:r>
            <a:r>
              <a:rPr sz="1700" spc="4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</a:t>
            </a:r>
            <a:r>
              <a:rPr sz="1700" spc="4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</a:t>
            </a:r>
            <a:r>
              <a:rPr sz="1700" spc="1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prvi</a:t>
            </a:r>
            <a:r>
              <a:rPr sz="1700" spc="4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puta</a:t>
            </a:r>
            <a:r>
              <a:rPr sz="1700" spc="1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na</a:t>
            </a:r>
            <a:r>
              <a:rPr sz="1700" spc="4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kazališnoj</a:t>
            </a:r>
            <a:r>
              <a:rPr sz="1700" spc="4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pozornici</a:t>
            </a:r>
            <a:r>
              <a:rPr sz="1700" spc="4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čuo</a:t>
            </a:r>
            <a:r>
              <a:rPr sz="1700" spc="4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hrvatski</a:t>
            </a:r>
            <a:r>
              <a:rPr sz="1700" spc="4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jezik</a:t>
            </a:r>
            <a:r>
              <a:rPr sz="1700" spc="4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4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međučinu </a:t>
            </a:r>
            <a:r>
              <a:rPr sz="1700" dirty="0">
                <a:latin typeface="Arial"/>
                <a:cs typeface="Arial"/>
              </a:rPr>
              <a:t>njemačke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predstave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Gajevom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budnicom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"Još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Hrvatska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propala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"</a:t>
            </a:r>
            <a:endParaRPr sz="1700" dirty="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1840.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izvedena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prva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predstava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hrvatskom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jeziku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"Juran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Sofija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ili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Turci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Siska"</a:t>
            </a:r>
            <a:endParaRPr sz="1700" dirty="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1846.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izvedena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prva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hrvatska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"Ljubav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zloba"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Vatroslava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Lisinskog</a:t>
            </a:r>
            <a:endParaRPr sz="1700" dirty="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1847.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prijedlog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Ivana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Kukuljevića,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hrvatski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jezik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proglašen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službenim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jezikom</a:t>
            </a:r>
            <a:endParaRPr sz="1700" dirty="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700" dirty="0">
                <a:latin typeface="Arial"/>
                <a:cs typeface="Arial"/>
              </a:rPr>
              <a:t>1848.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zasjedao prvi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hrvatski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Narodni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sabor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pod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predsjedanjem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bana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Josipa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Jelačića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612" y="4372355"/>
            <a:ext cx="3238499" cy="2398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81971" y="4372355"/>
            <a:ext cx="1799843" cy="2398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613" y="353471"/>
            <a:ext cx="56540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Ustrojstvo</a:t>
            </a:r>
            <a:r>
              <a:rPr spc="-45" dirty="0"/>
              <a:t> </a:t>
            </a:r>
            <a:r>
              <a:rPr dirty="0"/>
              <a:t>Grada</a:t>
            </a:r>
            <a:r>
              <a:rPr spc="-20" dirty="0"/>
              <a:t> </a:t>
            </a:r>
            <a:r>
              <a:rPr spc="-10" dirty="0"/>
              <a:t>Zagreba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45452" y="1676400"/>
            <a:ext cx="4875530" cy="226985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304"/>
              </a:lnSpc>
            </a:pPr>
            <a:r>
              <a:rPr sz="2000" dirty="0">
                <a:latin typeface="Arial"/>
                <a:cs typeface="Arial"/>
              </a:rPr>
              <a:t>Mjesna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samouprava</a:t>
            </a:r>
            <a:endParaRPr sz="2000" dirty="0">
              <a:latin typeface="Arial"/>
              <a:cs typeface="Arial"/>
            </a:endParaRPr>
          </a:p>
          <a:p>
            <a:pPr marL="90805" marR="143510">
              <a:lnSpc>
                <a:spcPts val="1939"/>
              </a:lnSpc>
              <a:spcBef>
                <a:spcPts val="1055"/>
              </a:spcBef>
            </a:pPr>
            <a:r>
              <a:rPr dirty="0">
                <a:latin typeface="Arial"/>
                <a:cs typeface="Arial"/>
              </a:rPr>
              <a:t>Na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području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Grada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Zagreba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osnovano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17 </a:t>
            </a:r>
            <a:r>
              <a:rPr dirty="0">
                <a:latin typeface="Arial"/>
                <a:cs typeface="Arial"/>
              </a:rPr>
              <a:t>gradskih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četvrti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218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mjesnih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odbora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kao </a:t>
            </a:r>
            <a:r>
              <a:rPr dirty="0">
                <a:latin typeface="Arial"/>
                <a:cs typeface="Arial"/>
              </a:rPr>
              <a:t>oblici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mjesne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samouprave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putem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kojih </a:t>
            </a:r>
            <a:r>
              <a:rPr dirty="0">
                <a:latin typeface="Arial"/>
                <a:cs typeface="Arial"/>
              </a:rPr>
              <a:t>građani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sudjeluju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odlučivanju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poslovima</a:t>
            </a:r>
            <a:r>
              <a:rPr spc="-25" dirty="0">
                <a:latin typeface="Arial"/>
                <a:cs typeface="Arial"/>
              </a:rPr>
              <a:t> iz </a:t>
            </a:r>
            <a:r>
              <a:rPr dirty="0">
                <a:latin typeface="Arial"/>
                <a:cs typeface="Arial"/>
              </a:rPr>
              <a:t>samoupravnog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djelokruga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lokalnim </a:t>
            </a:r>
            <a:r>
              <a:rPr dirty="0">
                <a:latin typeface="Arial"/>
                <a:cs typeface="Arial"/>
              </a:rPr>
              <a:t>poslovima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koji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neposredno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svakodnevno </a:t>
            </a:r>
            <a:r>
              <a:rPr dirty="0">
                <a:latin typeface="Arial"/>
                <a:cs typeface="Arial"/>
              </a:rPr>
              <a:t>utječu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njihov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život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rad.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52255"/>
              </p:ext>
            </p:extLst>
          </p:nvPr>
        </p:nvGraphicFramePr>
        <p:xfrm>
          <a:off x="2008646" y="1050066"/>
          <a:ext cx="4875530" cy="281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4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Tijela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Grada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Zagreba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Gradska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skupština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Gradonačelnik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430">
                <a:tc>
                  <a:txBody>
                    <a:bodyPr/>
                    <a:lstStyle/>
                    <a:p>
                      <a:pPr marL="67945" marR="195580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predstavničko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tijelo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građana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izabrano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temelju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općega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biračkoga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prava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neposrednim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izborima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tajnim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glasovanjem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način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određen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zakonom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388" marR="143510" indent="-95250">
                        <a:lnSpc>
                          <a:spcPts val="192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</a:pPr>
                      <a:r>
                        <a:rPr lang="hr-HR" sz="1800" noProof="0" dirty="0">
                          <a:latin typeface="Arial"/>
                          <a:cs typeface="Arial"/>
                        </a:rPr>
                        <a:t>predstavlja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zastupa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Grad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Zagreb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nositelj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je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izvršnih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poslova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u </a:t>
                      </a:r>
                      <a:r>
                        <a:rPr lang="hr-HR" sz="1800" noProof="0" dirty="0">
                          <a:latin typeface="Arial"/>
                          <a:cs typeface="Arial"/>
                        </a:rPr>
                        <a:t>Gradu</a:t>
                      </a:r>
                      <a:r>
                        <a:rPr lang="hr-HR" sz="1800" spc="-50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hr-HR" sz="1800" spc="-10" noProof="0" dirty="0">
                          <a:latin typeface="Arial"/>
                          <a:cs typeface="Arial"/>
                        </a:rPr>
                        <a:t>Zagrebu</a:t>
                      </a:r>
                      <a:endParaRPr lang="hr-HR" sz="1800" spc="-1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9388" marR="143510" indent="-95250">
                        <a:lnSpc>
                          <a:spcPts val="192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</a:pPr>
                      <a:r>
                        <a:rPr lang="hr-HR" sz="1800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ima dva zamjenika</a:t>
                      </a:r>
                    </a:p>
                    <a:p>
                      <a:pPr marL="179388" marR="143510" indent="-95250">
                        <a:lnSpc>
                          <a:spcPts val="192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</a:pPr>
                      <a:r>
                        <a:rPr lang="hr-HR" sz="18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biraju se na neposrednim izborima</a:t>
                      </a: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13173" y="4098959"/>
            <a:ext cx="4875530" cy="261622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>
                <a:latin typeface="Arial"/>
                <a:cs typeface="Arial"/>
              </a:rPr>
              <a:t>Gradska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upravna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tijela</a:t>
            </a:r>
            <a:endParaRPr dirty="0">
              <a:latin typeface="Arial"/>
              <a:cs typeface="Arial"/>
            </a:endParaRPr>
          </a:p>
          <a:p>
            <a:pPr marL="319405" marR="276860" indent="-228600" algn="just">
              <a:lnSpc>
                <a:spcPct val="110000"/>
              </a:lnSpc>
              <a:spcBef>
                <a:spcPts val="140"/>
              </a:spcBef>
              <a:buSzPct val="123529"/>
              <a:buChar char="•"/>
              <a:tabLst>
                <a:tab pos="320040" algn="l"/>
              </a:tabLst>
            </a:pPr>
            <a:r>
              <a:rPr dirty="0">
                <a:latin typeface="Arial"/>
                <a:cs typeface="Arial"/>
              </a:rPr>
              <a:t>obavljaju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upravne,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stručne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druge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poslove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iz </a:t>
            </a:r>
            <a:r>
              <a:rPr dirty="0">
                <a:latin typeface="Arial"/>
                <a:cs typeface="Arial"/>
              </a:rPr>
              <a:t>samoupravnog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djelokruga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Grada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Zagreba</a:t>
            </a:r>
            <a:r>
              <a:rPr spc="-25" dirty="0">
                <a:latin typeface="Arial"/>
                <a:cs typeface="Arial"/>
              </a:rPr>
              <a:t> te </a:t>
            </a:r>
            <a:r>
              <a:rPr dirty="0">
                <a:latin typeface="Arial"/>
                <a:cs typeface="Arial"/>
              </a:rPr>
              <a:t>povjerene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poslove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državne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uprave</a:t>
            </a:r>
            <a:endParaRPr dirty="0">
              <a:latin typeface="Arial"/>
              <a:cs typeface="Arial"/>
            </a:endParaRPr>
          </a:p>
          <a:p>
            <a:pPr marL="319405" marR="650875" indent="-228600" algn="just">
              <a:lnSpc>
                <a:spcPct val="110000"/>
              </a:lnSpc>
              <a:spcBef>
                <a:spcPts val="600"/>
              </a:spcBef>
              <a:buSzPct val="123529"/>
              <a:buChar char="•"/>
              <a:tabLst>
                <a:tab pos="320040" algn="l"/>
              </a:tabLst>
            </a:pPr>
            <a:r>
              <a:rPr dirty="0">
                <a:latin typeface="Arial"/>
                <a:cs typeface="Arial"/>
              </a:rPr>
              <a:t>Odluka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ustrojstvu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djelokrugu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gradskih </a:t>
            </a:r>
            <a:r>
              <a:rPr dirty="0">
                <a:latin typeface="Arial"/>
                <a:cs typeface="Arial"/>
              </a:rPr>
              <a:t>upravnih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tijela</a:t>
            </a:r>
            <a:endParaRPr dirty="0">
              <a:latin typeface="Arial"/>
              <a:cs typeface="Arial"/>
            </a:endParaRPr>
          </a:p>
          <a:p>
            <a:pPr marL="319405" indent="-229235" algn="just">
              <a:lnSpc>
                <a:spcPct val="100000"/>
              </a:lnSpc>
              <a:spcBef>
                <a:spcPts val="805"/>
              </a:spcBef>
              <a:buSzPct val="123529"/>
              <a:buChar char="•"/>
              <a:tabLst>
                <a:tab pos="320040" algn="l"/>
              </a:tabLst>
            </a:pPr>
            <a:r>
              <a:rPr dirty="0">
                <a:latin typeface="Arial"/>
                <a:cs typeface="Arial"/>
              </a:rPr>
              <a:t>16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gradskih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upravnih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tijela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5452" y="4691017"/>
            <a:ext cx="4875530" cy="981166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45"/>
              </a:spcBef>
            </a:pPr>
            <a:r>
              <a:rPr dirty="0">
                <a:latin typeface="Arial"/>
                <a:cs typeface="Arial"/>
              </a:rPr>
              <a:t>Ustanove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(3</a:t>
            </a:r>
            <a:r>
              <a:rPr lang="hr-HR" dirty="0">
                <a:latin typeface="Arial"/>
                <a:cs typeface="Arial"/>
              </a:rPr>
              <a:t>44</a:t>
            </a:r>
            <a:r>
              <a:rPr dirty="0">
                <a:latin typeface="Arial"/>
                <a:cs typeface="Arial"/>
              </a:rPr>
              <a:t>),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trgovačka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društva</a:t>
            </a:r>
            <a:endParaRPr dirty="0">
              <a:latin typeface="Arial"/>
              <a:cs typeface="Arial"/>
            </a:endParaRPr>
          </a:p>
          <a:p>
            <a:pPr marL="90805" marR="518159">
              <a:lnSpc>
                <a:spcPct val="120000"/>
              </a:lnSpc>
            </a:pPr>
            <a:r>
              <a:rPr dirty="0">
                <a:latin typeface="Arial"/>
                <a:cs typeface="Arial"/>
              </a:rPr>
              <a:t>(1</a:t>
            </a:r>
            <a:r>
              <a:rPr lang="hr-HR" dirty="0">
                <a:latin typeface="Arial"/>
                <a:cs typeface="Arial"/>
              </a:rPr>
              <a:t>4</a:t>
            </a:r>
            <a:r>
              <a:rPr dirty="0">
                <a:latin typeface="Arial"/>
                <a:cs typeface="Arial"/>
              </a:rPr>
              <a:t>)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druge pravne </a:t>
            </a:r>
            <a:r>
              <a:rPr spc="-10" dirty="0">
                <a:latin typeface="Arial"/>
                <a:cs typeface="Arial"/>
              </a:rPr>
              <a:t>osobe </a:t>
            </a:r>
            <a:r>
              <a:rPr dirty="0">
                <a:latin typeface="Arial"/>
                <a:cs typeface="Arial"/>
              </a:rPr>
              <a:t>osnovane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radi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obavljanja </a:t>
            </a:r>
            <a:r>
              <a:rPr spc="-10" dirty="0">
                <a:latin typeface="Arial"/>
                <a:cs typeface="Arial"/>
              </a:rPr>
              <a:t>javnih </a:t>
            </a:r>
            <a:r>
              <a:rPr dirty="0">
                <a:latin typeface="Arial"/>
                <a:cs typeface="Arial"/>
              </a:rPr>
              <a:t>službi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Gradu</a:t>
            </a:r>
            <a:r>
              <a:rPr spc="-10" dirty="0">
                <a:latin typeface="Arial"/>
                <a:cs typeface="Arial"/>
              </a:rPr>
              <a:t> Zagrebu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dirty="0"/>
              <a:t>O</a:t>
            </a:r>
            <a:r>
              <a:rPr spc="-15" dirty="0"/>
              <a:t> </a:t>
            </a:r>
            <a:r>
              <a:rPr dirty="0"/>
              <a:t>Gradskoj</a:t>
            </a:r>
            <a:r>
              <a:rPr spc="-15" dirty="0"/>
              <a:t> </a:t>
            </a:r>
            <a:r>
              <a:rPr spc="-10" dirty="0"/>
              <a:t>skupštini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3" y="2252727"/>
            <a:ext cx="7792084" cy="28816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Gradska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skupština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predstavničko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tijelo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građana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Zagreba</a:t>
            </a:r>
            <a:endParaRPr sz="1800" dirty="0">
              <a:latin typeface="Arial"/>
              <a:cs typeface="Arial"/>
            </a:endParaRPr>
          </a:p>
          <a:p>
            <a:pPr marL="240665" marR="29845" indent="-227965">
              <a:lnSpc>
                <a:spcPts val="1939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ima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47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nakon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dopunskih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izbora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reda </a:t>
            </a:r>
            <a:r>
              <a:rPr sz="1800" dirty="0">
                <a:latin typeface="Arial"/>
                <a:cs typeface="Arial"/>
              </a:rPr>
              <a:t>srpske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nacionalne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manjine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48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zastupnika,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predsjednika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najviše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4 </a:t>
            </a:r>
            <a:r>
              <a:rPr sz="1800" spc="-10" dirty="0">
                <a:latin typeface="Arial"/>
                <a:cs typeface="Arial"/>
              </a:rPr>
              <a:t>potpredsjednika</a:t>
            </a: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donosi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okviru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samoupravnog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djelokruga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Zagreba</a:t>
            </a:r>
            <a:endParaRPr sz="1800" dirty="0">
              <a:latin typeface="Arial"/>
              <a:cs typeface="Arial"/>
            </a:endParaRPr>
          </a:p>
          <a:p>
            <a:pPr marL="240665" marR="5080" indent="-227965">
              <a:lnSpc>
                <a:spcPts val="1939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može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raspravljati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odlučivati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sjednici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nazočna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većina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zastupnika, </a:t>
            </a:r>
            <a:r>
              <a:rPr lang="hr-HR" sz="1800" dirty="0">
                <a:latin typeface="Arial"/>
                <a:cs typeface="Arial"/>
              </a:rPr>
              <a:t>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odlučuje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većinom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glasova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nazočnih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zastupnika</a:t>
            </a:r>
            <a:endParaRPr sz="1800" dirty="0">
              <a:latin typeface="Arial"/>
              <a:cs typeface="Arial"/>
            </a:endParaRPr>
          </a:p>
          <a:p>
            <a:pPr marL="240665" marR="472440" indent="-227965">
              <a:lnSpc>
                <a:spcPts val="1939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dijelu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akata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odlučuje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većinom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glasova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svih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gradskih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zastupnika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2/3 </a:t>
            </a:r>
            <a:r>
              <a:rPr sz="1800" spc="-10" dirty="0">
                <a:latin typeface="Arial"/>
                <a:cs typeface="Arial"/>
              </a:rPr>
              <a:t>većinom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518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Gradski</a:t>
            </a:r>
            <a:r>
              <a:rPr spc="-25" dirty="0"/>
              <a:t> </a:t>
            </a:r>
            <a:r>
              <a:rPr dirty="0"/>
              <a:t>zastupnici</a:t>
            </a:r>
            <a:r>
              <a:rPr spc="-40" dirty="0"/>
              <a:t> </a:t>
            </a:r>
            <a:r>
              <a:rPr dirty="0"/>
              <a:t>prema</a:t>
            </a:r>
            <a:r>
              <a:rPr spc="-20" dirty="0"/>
              <a:t> </a:t>
            </a:r>
            <a:r>
              <a:rPr spc="-10" dirty="0"/>
              <a:t>političkim </a:t>
            </a:r>
            <a:r>
              <a:rPr dirty="0"/>
              <a:t>strankama</a:t>
            </a:r>
            <a:r>
              <a:rPr spc="-5" dirty="0"/>
              <a:t> </a:t>
            </a:r>
            <a:r>
              <a:rPr dirty="0"/>
              <a:t>i</a:t>
            </a:r>
            <a:r>
              <a:rPr spc="-25" dirty="0"/>
              <a:t> </a:t>
            </a:r>
            <a:r>
              <a:rPr dirty="0"/>
              <a:t>prema</a:t>
            </a:r>
            <a:r>
              <a:rPr spc="-15" dirty="0"/>
              <a:t> </a:t>
            </a:r>
            <a:r>
              <a:rPr spc="-10" dirty="0"/>
              <a:t>spolu</a:t>
            </a:r>
          </a:p>
        </p:txBody>
      </p:sp>
      <p:pic>
        <p:nvPicPr>
          <p:cNvPr id="3" name="Content Placeholder 5" descr="A screenshot of a blue and white table&#10;&#10;Description automatically generated">
            <a:extLst>
              <a:ext uri="{FF2B5EF4-FFF2-40B4-BE49-F238E27FC236}">
                <a16:creationId xmlns:a16="http://schemas.microsoft.com/office/drawing/2014/main" id="{B71BCCB8-052C-2D2E-7F28-9FC64E9F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66" y="2388097"/>
            <a:ext cx="4199803" cy="3996000"/>
          </a:xfrm>
          <a:prstGeom prst="rect">
            <a:avLst/>
          </a:prstGeom>
        </p:spPr>
      </p:pic>
      <p:pic>
        <p:nvPicPr>
          <p:cNvPr id="4" name="Picture 3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E2E9A541-5C67-1E95-017D-BCC16A228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1" y="2352097"/>
            <a:ext cx="7701049" cy="403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dirty="0"/>
              <a:t>Zastupljenost</a:t>
            </a:r>
            <a:r>
              <a:rPr spc="-60" dirty="0"/>
              <a:t> </a:t>
            </a:r>
            <a:r>
              <a:rPr spc="-10" dirty="0"/>
              <a:t>spolova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8392" y="3203948"/>
            <a:ext cx="2526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9965" algn="l"/>
              </a:tabLst>
            </a:pPr>
            <a:r>
              <a:rPr sz="1800" dirty="0">
                <a:latin typeface="Arial"/>
                <a:cs typeface="Arial"/>
              </a:rPr>
              <a:t>Gradski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zastupnici</a:t>
            </a:r>
            <a:r>
              <a:rPr sz="1800" dirty="0">
                <a:latin typeface="Arial"/>
                <a:cs typeface="Arial"/>
              </a:rPr>
              <a:t>	</a:t>
            </a:r>
            <a:r>
              <a:rPr lang="hr-HR" spc="-25" dirty="0">
                <a:latin typeface="Arial"/>
                <a:cs typeface="Arial"/>
              </a:rPr>
              <a:t>29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221230" algn="l"/>
              </a:tabLst>
            </a:pPr>
            <a:r>
              <a:rPr sz="1800" dirty="0">
                <a:latin typeface="Arial"/>
                <a:cs typeface="Arial"/>
              </a:rPr>
              <a:t>Gradske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zastupnice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1</a:t>
            </a:r>
            <a:r>
              <a:rPr lang="hr-HR" sz="1800" spc="-25" dirty="0">
                <a:latin typeface="Arial"/>
                <a:cs typeface="Arial"/>
              </a:rPr>
              <a:t>9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Picture 3" descr="A blue pie chart with a number of percentages&#10;&#10;Description automatically generated">
            <a:extLst>
              <a:ext uri="{FF2B5EF4-FFF2-40B4-BE49-F238E27FC236}">
                <a16:creationId xmlns:a16="http://schemas.microsoft.com/office/drawing/2014/main" id="{39FCBCF8-5D78-4437-A73D-33273127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5725324" cy="38200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1" y="165329"/>
            <a:ext cx="8762997" cy="2349489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dirty="0"/>
              <a:t>Gradski</a:t>
            </a:r>
            <a:r>
              <a:rPr spc="-15" dirty="0"/>
              <a:t> </a:t>
            </a:r>
            <a:r>
              <a:rPr dirty="0" err="1"/>
              <a:t>zastupnici</a:t>
            </a:r>
            <a:r>
              <a:rPr spc="-40" dirty="0"/>
              <a:t> </a:t>
            </a:r>
            <a:r>
              <a:rPr dirty="0" err="1"/>
              <a:t>prema</a:t>
            </a:r>
            <a:r>
              <a:rPr lang="hr-HR" spc="-20" dirty="0"/>
              <a:t> starosti</a:t>
            </a:r>
            <a:br>
              <a:rPr lang="hr-HR" spc="-20" dirty="0"/>
            </a:br>
            <a:br>
              <a:rPr lang="hr-HR" spc="-10" dirty="0"/>
            </a:br>
            <a:endParaRPr spc="-10" dirty="0"/>
          </a:p>
        </p:txBody>
      </p:sp>
      <p:pic>
        <p:nvPicPr>
          <p:cNvPr id="3" name="Picture 2" descr="A table with numbers and text&#10;&#10;Description automatically generated">
            <a:extLst>
              <a:ext uri="{FF2B5EF4-FFF2-40B4-BE49-F238E27FC236}">
                <a16:creationId xmlns:a16="http://schemas.microsoft.com/office/drawing/2014/main" id="{2D9731A4-34F9-B536-5A0E-00AEF2AEE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27" y="1219200"/>
            <a:ext cx="5687219" cy="21243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 descr="A graph with numbers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5452027B-559D-8A89-9E80-83819B680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" y="3236671"/>
            <a:ext cx="5826097" cy="3456000"/>
          </a:xfrm>
          <a:prstGeom prst="rect">
            <a:avLst/>
          </a:prstGeom>
        </p:spPr>
      </p:pic>
      <p:pic>
        <p:nvPicPr>
          <p:cNvPr id="5" name="Picture 4" descr="A pie chart with numbers and symbols&#10;&#10;Description automatically generated">
            <a:extLst>
              <a:ext uri="{FF2B5EF4-FFF2-40B4-BE49-F238E27FC236}">
                <a16:creationId xmlns:a16="http://schemas.microsoft.com/office/drawing/2014/main" id="{C74E9022-ED2E-077B-051A-2838318AB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75" y="3236671"/>
            <a:ext cx="5222783" cy="345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>
              <a:lnSpc>
                <a:spcPts val="5015"/>
              </a:lnSpc>
              <a:spcBef>
                <a:spcPts val="100"/>
              </a:spcBef>
            </a:pPr>
            <a:r>
              <a:rPr dirty="0"/>
              <a:t>Odnos</a:t>
            </a:r>
            <a:r>
              <a:rPr spc="-45" dirty="0"/>
              <a:t> </a:t>
            </a:r>
            <a:r>
              <a:rPr spc="-10" dirty="0"/>
              <a:t>između</a:t>
            </a:r>
          </a:p>
          <a:p>
            <a:pPr marL="805180">
              <a:lnSpc>
                <a:spcPts val="5015"/>
              </a:lnSpc>
            </a:pPr>
            <a:r>
              <a:rPr dirty="0"/>
              <a:t>Gradske skupštine</a:t>
            </a:r>
            <a:r>
              <a:rPr spc="-30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spc="-10" dirty="0"/>
              <a:t>gradonačelnika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14" y="2286634"/>
            <a:ext cx="8766175" cy="3225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gradonačelnik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njegovi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zamjenici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prisustvuju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sjednicama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skupštine</a:t>
            </a:r>
            <a:endParaRPr sz="1800">
              <a:latin typeface="Arial"/>
              <a:cs typeface="Arial"/>
            </a:endParaRPr>
          </a:p>
          <a:p>
            <a:pPr marL="240665" marR="571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  <a:tab pos="1792605" algn="l"/>
                <a:tab pos="2289175" algn="l"/>
                <a:tab pos="2990215" algn="l"/>
                <a:tab pos="3169920" algn="l"/>
                <a:tab pos="4100195" algn="l"/>
                <a:tab pos="5069205" algn="l"/>
                <a:tab pos="5451475" algn="l"/>
                <a:tab pos="5721350" algn="l"/>
                <a:tab pos="6701155" algn="l"/>
                <a:tab pos="7935595" algn="l"/>
                <a:tab pos="8496300" algn="l"/>
              </a:tabLst>
            </a:pPr>
            <a:r>
              <a:rPr sz="1800" spc="-10" dirty="0">
                <a:latin typeface="Arial"/>
                <a:cs typeface="Arial"/>
              </a:rPr>
              <a:t>gradonačelnik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ima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pravo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dužnost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izjasniti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svakom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prijedlogu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akta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dnevnom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skupštine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  <a:tab pos="1850389" algn="l"/>
                <a:tab pos="2405380" algn="l"/>
                <a:tab pos="3035935" algn="l"/>
                <a:tab pos="4074160" algn="l"/>
                <a:tab pos="5175885" algn="l"/>
                <a:tab pos="6252845" algn="l"/>
                <a:tab pos="7330440" algn="l"/>
              </a:tabLst>
            </a:pPr>
            <a:r>
              <a:rPr sz="1800" spc="-10" dirty="0">
                <a:latin typeface="Arial"/>
                <a:cs typeface="Arial"/>
              </a:rPr>
              <a:t>gradonačelnik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dva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puta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godišnje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Gradskoj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skupštini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podnosi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polugodišnje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izvješće</a:t>
            </a:r>
            <a:r>
              <a:rPr sz="1800" b="1" u="heavy" spc="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b="1" u="heavy" spc="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svom</a:t>
            </a:r>
            <a:r>
              <a:rPr sz="1800" b="1" u="heavy" spc="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radu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rujna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razdoblje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siječanj-</a:t>
            </a:r>
            <a:r>
              <a:rPr sz="1800" dirty="0">
                <a:latin typeface="Arial"/>
                <a:cs typeface="Arial"/>
              </a:rPr>
              <a:t>lipanj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tekuće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godine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28.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veljače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razdoblje</a:t>
            </a:r>
            <a:r>
              <a:rPr sz="1800" spc="-10" dirty="0">
                <a:latin typeface="Arial"/>
                <a:cs typeface="Arial"/>
              </a:rPr>
              <a:t> srpanj-</a:t>
            </a:r>
            <a:r>
              <a:rPr sz="1800" dirty="0">
                <a:latin typeface="Arial"/>
                <a:cs typeface="Arial"/>
              </a:rPr>
              <a:t>prosinac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prethodne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godine</a:t>
            </a:r>
            <a:endParaRPr sz="1800">
              <a:latin typeface="Arial"/>
              <a:cs typeface="Arial"/>
            </a:endParaRPr>
          </a:p>
          <a:p>
            <a:pPr marL="240665" marR="6985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  <a:tab pos="1790700" algn="l"/>
                <a:tab pos="2808605" algn="l"/>
                <a:tab pos="3810000" algn="l"/>
                <a:tab pos="4077970" algn="l"/>
                <a:tab pos="5285105" algn="l"/>
                <a:tab pos="6416040" algn="l"/>
                <a:tab pos="6708775" algn="l"/>
                <a:tab pos="7318375" algn="l"/>
                <a:tab pos="8498205" algn="l"/>
              </a:tabLst>
            </a:pPr>
            <a:r>
              <a:rPr sz="1800" spc="-10" dirty="0">
                <a:latin typeface="Arial"/>
                <a:cs typeface="Arial"/>
              </a:rPr>
              <a:t>gradonačelnik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podnosi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izvješće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pojedinim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pitanjima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iz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svog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djelokruga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zahtjev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skupštine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gradonačelnik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može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obustaviti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primjenu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općeg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akta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Gradske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skupštine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gradski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zastupnici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mogu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gradonačelniku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postavljati pitanja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njegovu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radu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1720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Stara gradska vijećnica</vt:lpstr>
      <vt:lpstr>Ustrojstvo Grada Zagreba</vt:lpstr>
      <vt:lpstr>O Gradskoj skupštini</vt:lpstr>
      <vt:lpstr>Gradski zastupnici prema političkim strankama i prema spolu</vt:lpstr>
      <vt:lpstr>Zastupljenost spolova</vt:lpstr>
      <vt:lpstr>Gradski zastupnici prema starosti  </vt:lpstr>
      <vt:lpstr>Odnos između Gradske skupštine i gradonačelnika</vt:lpstr>
      <vt:lpstr>Neposredno sudjelovanje građana u odlučivanju</vt:lpstr>
      <vt:lpstr>Neposredno sudjelovanje građana u odlučivanju</vt:lpstr>
      <vt:lpstr>Neposredno sudjelovanje građana u odlučivanju</vt:lpstr>
      <vt:lpstr>PowerPoint Presentation</vt:lpstr>
      <vt:lpstr>Informatizacija Gradske skupštine</vt:lpstr>
      <vt:lpstr>Predsjedništvo</vt:lpstr>
      <vt:lpstr>Radna tijela</vt:lpstr>
      <vt:lpstr>Klubovi gradskih zastupnika</vt:lpstr>
      <vt:lpstr>Postupak donošenja akata</vt:lpstr>
      <vt:lpstr>Sjednice Gradske skupštine - sazivanje -</vt:lpstr>
      <vt:lpstr>Sjednice Gradske skupštine - uvodni dio -</vt:lpstr>
      <vt:lpstr>Sjednice Gradske skupštine - pitanja i prijedlozi -</vt:lpstr>
      <vt:lpstr>Sjednice Gradske skupštine - rasprava -</vt:lpstr>
      <vt:lpstr>Sjednice Gradske skupštine - odlučivanje i glasovanje -</vt:lpstr>
      <vt:lpstr>Sjednice Gradske skupštine</vt:lpstr>
      <vt:lpstr>HVALA NA POZORNOSTI!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 Ivanović</dc:creator>
  <cp:lastModifiedBy>Branka Hraško</cp:lastModifiedBy>
  <cp:revision>29</cp:revision>
  <dcterms:created xsi:type="dcterms:W3CDTF">2023-06-09T11:19:49Z</dcterms:created>
  <dcterms:modified xsi:type="dcterms:W3CDTF">2023-11-06T06:39:16Z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2022-08-22T00:00:00Z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2023-06-09T00:00:00Z</vt:filetime>
  </property>
  <property fmtid="{D5CDD505-2E9C-101B-9397-08002B2CF9AE}" pid="5" name="Producer">
    <vt:lpwstr>Adobe PDF Library 17.11.238</vt:lpwstr>
  </property>
</Properties>
</file>